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4"/>
  </p:sldMasterIdLst>
  <p:notesMasterIdLst>
    <p:notesMasterId r:id="rId61"/>
  </p:notesMasterIdLst>
  <p:handoutMasterIdLst>
    <p:handoutMasterId r:id="rId62"/>
  </p:handoutMasterIdLst>
  <p:sldIdLst>
    <p:sldId id="257" r:id="rId5"/>
    <p:sldId id="270" r:id="rId6"/>
    <p:sldId id="273" r:id="rId7"/>
    <p:sldId id="294" r:id="rId8"/>
    <p:sldId id="296" r:id="rId9"/>
    <p:sldId id="301" r:id="rId10"/>
    <p:sldId id="315" r:id="rId11"/>
    <p:sldId id="314" r:id="rId12"/>
    <p:sldId id="313" r:id="rId13"/>
    <p:sldId id="312" r:id="rId14"/>
    <p:sldId id="311" r:id="rId15"/>
    <p:sldId id="310" r:id="rId16"/>
    <p:sldId id="309" r:id="rId17"/>
    <p:sldId id="308" r:id="rId18"/>
    <p:sldId id="307" r:id="rId19"/>
    <p:sldId id="306" r:id="rId20"/>
    <p:sldId id="305" r:id="rId21"/>
    <p:sldId id="304" r:id="rId22"/>
    <p:sldId id="303" r:id="rId23"/>
    <p:sldId id="302" r:id="rId24"/>
    <p:sldId id="299" r:id="rId25"/>
    <p:sldId id="300" r:id="rId26"/>
    <p:sldId id="298" r:id="rId27"/>
    <p:sldId id="297" r:id="rId28"/>
    <p:sldId id="295" r:id="rId29"/>
    <p:sldId id="322" r:id="rId30"/>
    <p:sldId id="330" r:id="rId31"/>
    <p:sldId id="329" r:id="rId32"/>
    <p:sldId id="328" r:id="rId33"/>
    <p:sldId id="327" r:id="rId34"/>
    <p:sldId id="326" r:id="rId35"/>
    <p:sldId id="325" r:id="rId36"/>
    <p:sldId id="324" r:id="rId37"/>
    <p:sldId id="323" r:id="rId38"/>
    <p:sldId id="318" r:id="rId39"/>
    <p:sldId id="321" r:id="rId40"/>
    <p:sldId id="320" r:id="rId41"/>
    <p:sldId id="319" r:id="rId42"/>
    <p:sldId id="317" r:id="rId43"/>
    <p:sldId id="316" r:id="rId44"/>
    <p:sldId id="331" r:id="rId45"/>
    <p:sldId id="332" r:id="rId46"/>
    <p:sldId id="334" r:id="rId47"/>
    <p:sldId id="335" r:id="rId48"/>
    <p:sldId id="337" r:id="rId49"/>
    <p:sldId id="336" r:id="rId50"/>
    <p:sldId id="333" r:id="rId51"/>
    <p:sldId id="338" r:id="rId52"/>
    <p:sldId id="339" r:id="rId53"/>
    <p:sldId id="340" r:id="rId54"/>
    <p:sldId id="341" r:id="rId55"/>
    <p:sldId id="342" r:id="rId56"/>
    <p:sldId id="343" r:id="rId57"/>
    <p:sldId id="344" r:id="rId58"/>
    <p:sldId id="345" r:id="rId59"/>
    <p:sldId id="346" r:id="rId60"/>
  </p:sldIdLst>
  <p:sldSz cx="12192000" cy="6858000"/>
  <p:notesSz cx="6858000" cy="9144000"/>
  <p:defaultTextStyle>
    <a:defPPr rtl="0"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28"/>
  </p:normalViewPr>
  <p:slideViewPr>
    <p:cSldViewPr snapToGrid="0" snapToObjects="1">
      <p:cViewPr varScale="1">
        <p:scale>
          <a:sx n="128" d="100"/>
          <a:sy n="128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73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873D3874-0726-447F-A776-FA53E4F460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60FBF31-6060-4D02-9651-D54F4EA440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F1AEC-BB0F-44B1-B007-A3EF06784F2C}" type="datetimeFigureOut">
              <a:rPr lang="it-IT" smtClean="0"/>
              <a:t>19/07/25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BA786CB-F4D0-44D4-9858-0A0120F2CB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361164E-9C79-452B-A47C-9B5DFB71D3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8416D-8096-4E1D-A263-4439523048AE}" type="slidenum">
              <a:rPr lang="it-IT" smtClean="0"/>
              <a:t>‹nº›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07069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C80A9-BC4D-4F60-98B2-A9F3788433B3}" type="datetimeFigureOut">
              <a:rPr lang="it-IT" smtClean="0"/>
              <a:t>19/07/25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6CDFF-77B4-42FA-8DC8-33506344F45B}" type="slidenum">
              <a:rPr lang="it-IT" smtClean="0"/>
              <a:t>‹nº›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05236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6CDFF-77B4-42FA-8DC8-33506344F45B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52854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rtlCol="0"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 rtlCol="0"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8DF0A409-FADF-4EB8-B2BE-D9E4106F777C}" type="datetime1">
              <a:rPr lang="it-IT" smtClean="0"/>
              <a:t>19/07/25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 rtlCol="0"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it-IT" smtClean="0"/>
              <a:pPr rtl="0"/>
              <a:t>‹nº›</a:t>
            </a:fld>
            <a:endParaRPr lang="it-IT" dirty="0"/>
          </a:p>
        </p:txBody>
      </p:sp>
      <p:grpSp>
        <p:nvGrpSpPr>
          <p:cNvPr id="7" name="Gruppo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igura a mano libera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igura a mano libera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7962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2FC475-D9B5-47CB-A11C-E9FB01DAB81A}" type="datetime1">
              <a:rPr lang="it-IT" smtClean="0"/>
              <a:t>19/07/25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it-IT" smtClean="0"/>
              <a:t>‹nº›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142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5DCB15-EBC8-4C67-9C32-406CC2C5DE94}" type="datetime1">
              <a:rPr lang="it-IT" smtClean="0"/>
              <a:t>19/07/25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it-IT" smtClean="0"/>
              <a:t>‹nº›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549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B3CE5C-3E39-4355-B34C-CDB3BD5F7BEF}" type="datetime1">
              <a:rPr lang="it-IT" smtClean="0"/>
              <a:t>19/07/25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it-IT" smtClean="0"/>
              <a:t>‹nº›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040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rtlCol="0"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765025" y="4216328"/>
            <a:ext cx="9612971" cy="1143324"/>
          </a:xfrm>
        </p:spPr>
        <p:txBody>
          <a:bodyPr rtlCol="0"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Modificare gli stili del testo dello schema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7B683DB-AB43-4D53-8E26-E84DA45D7129}" type="datetime1">
              <a:rPr lang="it-IT" smtClean="0"/>
              <a:t>19/07/25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 rtlCol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it-IT" smtClean="0"/>
              <a:pPr rtl="0"/>
              <a:t>‹nº›</a:t>
            </a:fld>
            <a:endParaRPr lang="it-IT" dirty="0"/>
          </a:p>
        </p:txBody>
      </p:sp>
      <p:sp>
        <p:nvSpPr>
          <p:cNvPr id="7" name="Figura a mano libera 6" title="Indicatore di taglio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5941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5562CA-48A2-4B9B-A253-1BA3AD9FFAF4}" type="datetime1">
              <a:rPr lang="it-IT" smtClean="0"/>
              <a:t>19/07/25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it-IT" smtClean="0"/>
              <a:t>‹nº›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2195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rtlCol="0"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rtlCol="0"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2209F4-1BEF-43C5-A7FC-854C6B9A7E95}" type="datetime1">
              <a:rPr lang="it-IT" smtClean="0"/>
              <a:t>19/07/25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it-IT" smtClean="0"/>
              <a:t>‹nº›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959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E695B6-9D47-4EE1-854E-D4DB63F80924}" type="datetime1">
              <a:rPr lang="it-IT" smtClean="0"/>
              <a:t>19/07/25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it-IT" smtClean="0"/>
              <a:t>‹nº›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279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E2CFEB-6159-405E-A31A-9C77A323FD25}" type="datetime1">
              <a:rPr lang="it-IT" smtClean="0"/>
              <a:t>19/07/25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it-IT" smtClean="0"/>
              <a:t>‹nº›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09832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 title="Forma di sfondo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rtlCol="0"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723900" y="2856344"/>
            <a:ext cx="3855720" cy="3011056"/>
          </a:xfrm>
        </p:spPr>
        <p:txBody>
          <a:bodyPr rtlCol="0"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/>
              <a:t>Modificare gli stili del testo dello schema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AE5A1ACF-8EB1-48FC-A3AD-20DB65615B03}" type="datetime1">
              <a:rPr lang="it-IT" smtClean="0"/>
              <a:t>19/07/25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it-IT" smtClean="0"/>
              <a:pPr rtl="0"/>
              <a:t>‹nº›</a:t>
            </a:fld>
            <a:endParaRPr lang="it-IT" dirty="0"/>
          </a:p>
        </p:txBody>
      </p:sp>
      <p:sp>
        <p:nvSpPr>
          <p:cNvPr id="9" name="Rettangolo 8" title="Barra di divisione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4512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 title="Forma di sfondo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rtlCol="0"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723900" y="2855968"/>
            <a:ext cx="3855720" cy="3011432"/>
          </a:xfrm>
        </p:spPr>
        <p:txBody>
          <a:bodyPr rtlCol="0"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/>
              <a:t>Modificare gli stili del testo dello schema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23B6066F-67BA-4210-9BF3-370375641118}" type="datetime1">
              <a:rPr lang="it-IT" smtClean="0"/>
              <a:t>19/07/25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it-IT" smtClean="0"/>
              <a:pPr rtl="0"/>
              <a:t>‹nº›</a:t>
            </a:fld>
            <a:endParaRPr lang="it-IT" dirty="0"/>
          </a:p>
        </p:txBody>
      </p:sp>
      <p:sp>
        <p:nvSpPr>
          <p:cNvPr id="9" name="Rettangolo 8" title="Barra di divisione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3938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fld id="{6E585FAC-AE6E-419C-B903-649B497D4494}" type="datetime1">
              <a:rPr lang="it-IT" noProof="0" smtClean="0"/>
              <a:t>19/07/25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it-IT" noProof="0" smtClean="0"/>
              <a:pPr rtl="0"/>
              <a:t>‹nº›</a:t>
            </a:fld>
            <a:endParaRPr lang="it-IT" noProof="0"/>
          </a:p>
        </p:txBody>
      </p:sp>
      <p:sp>
        <p:nvSpPr>
          <p:cNvPr id="9" name="Rettangolo 8" title="Barra laterale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70151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magine 24" descr="persona con zaino che guarda oltre le montagne">
            <a:extLst>
              <a:ext uri="{FF2B5EF4-FFF2-40B4-BE49-F238E27FC236}">
                <a16:creationId xmlns:a16="http://schemas.microsoft.com/office/drawing/2014/main" id="{0461DC49-1338-C24E-A3BB-5919AD12F5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12191999" cy="6859300"/>
          </a:xfrm>
          <a:prstGeom prst="rect">
            <a:avLst/>
          </a:prstGeom>
        </p:spPr>
      </p:pic>
      <p:sp>
        <p:nvSpPr>
          <p:cNvPr id="30" name="Rettangolo 29">
            <a:extLst>
              <a:ext uri="{FF2B5EF4-FFF2-40B4-BE49-F238E27FC236}">
                <a16:creationId xmlns:a16="http://schemas.microsoft.com/office/drawing/2014/main" id="{310B1DD0-264A-47E3-A16A-C87AFA51E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2" name="Figura a mano libera 6">
            <a:extLst>
              <a:ext uri="{FF2B5EF4-FFF2-40B4-BE49-F238E27FC236}">
                <a16:creationId xmlns:a16="http://schemas.microsoft.com/office/drawing/2014/main" id="{69C1BB7B-F21E-41A2-B30C-D8507B96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it-IT" dirty="0"/>
          </a:p>
        </p:txBody>
      </p:sp>
      <p:sp>
        <p:nvSpPr>
          <p:cNvPr id="34" name="Figura a mano libera 6">
            <a:extLst>
              <a:ext uri="{FF2B5EF4-FFF2-40B4-BE49-F238E27FC236}">
                <a16:creationId xmlns:a16="http://schemas.microsoft.com/office/drawing/2014/main" id="{DF6D7DDE-F8A1-4105-9729-F9EB5F81A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1808" y="1252331"/>
            <a:ext cx="8947870" cy="3488634"/>
          </a:xfrm>
        </p:spPr>
        <p:txBody>
          <a:bodyPr rtlCol="0">
            <a:noAutofit/>
          </a:bodyPr>
          <a:lstStyle/>
          <a:p>
            <a:r>
              <a:rPr lang="pt-PT" sz="6000" b="1" dirty="0">
                <a:solidFill>
                  <a:schemeClr val="bg1"/>
                </a:solidFill>
              </a:rPr>
              <a:t>Estrutura, Distribuição e Descrição do Elenco </a:t>
            </a:r>
            <a:br>
              <a:rPr lang="pt-BR" sz="6000" dirty="0">
                <a:solidFill>
                  <a:schemeClr val="bg1"/>
                </a:solidFill>
              </a:rPr>
            </a:br>
            <a:r>
              <a:rPr lang="pt-PT" sz="6000" b="1" dirty="0">
                <a:solidFill>
                  <a:schemeClr val="bg1"/>
                </a:solidFill>
              </a:rPr>
              <a:t>das Leituras da Missa</a:t>
            </a:r>
            <a:endParaRPr lang="pt-BR" sz="6000" dirty="0">
              <a:solidFill>
                <a:schemeClr val="bg1"/>
              </a:solidFill>
            </a:endParaRP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6E661E49-0788-40C2-A5B6-638ADED7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4930665"/>
            <a:ext cx="6831673" cy="111851"/>
          </a:xfrm>
        </p:spPr>
        <p:txBody>
          <a:bodyPr rtlCol="0">
            <a:normAutofit fontScale="25000" lnSpcReduction="20000"/>
          </a:bodyPr>
          <a:lstStyle/>
          <a:p>
            <a:pPr rtl="0"/>
            <a:endParaRPr lang="it-IT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58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32D23-44B6-7C12-01A4-7A532929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5132"/>
            <a:ext cx="9601200" cy="172372"/>
          </a:xfrm>
        </p:spPr>
        <p:txBody>
          <a:bodyPr>
            <a:normAutofit fontScale="90000"/>
          </a:bodyPr>
          <a:lstStyle/>
          <a:p>
            <a:pPr algn="ctr"/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348F34-12D9-6B1A-D581-1CE0051F6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884583"/>
            <a:ext cx="10485783" cy="57382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No entanto, nenhuma das duas séries dessas partes principais do </a:t>
            </a:r>
            <a:r>
              <a:rPr lang="pt-BR" i="1" dirty="0"/>
              <a:t>Elenco das</a:t>
            </a:r>
            <a:endParaRPr lang="pt-BR" dirty="0"/>
          </a:p>
          <a:p>
            <a:pPr marL="0" indent="0">
              <a:buNone/>
            </a:pPr>
            <a:r>
              <a:rPr lang="pt-BR" i="1" dirty="0"/>
              <a:t>Leituras da Missa,</a:t>
            </a:r>
            <a:r>
              <a:rPr lang="pt-BR" dirty="0"/>
              <a:t> isto é, a </a:t>
            </a:r>
            <a:r>
              <a:rPr lang="pt-BR" b="1" dirty="0"/>
              <a:t>dominical-festiva e a série dos dias de semana</a:t>
            </a:r>
            <a:r>
              <a:rPr lang="pt-BR" dirty="0"/>
              <a:t>, depende uma da</a:t>
            </a:r>
          </a:p>
          <a:p>
            <a:pPr marL="0" indent="0">
              <a:buNone/>
            </a:pPr>
            <a:r>
              <a:rPr lang="pt-BR" dirty="0"/>
              <a:t>outra. Mais ainda, a ordem das leituras dominical-festiva desenvolve-se num triênio, ao</a:t>
            </a:r>
          </a:p>
          <a:p>
            <a:pPr marL="0" indent="0">
              <a:buNone/>
            </a:pPr>
            <a:r>
              <a:rPr lang="pt-BR" dirty="0"/>
              <a:t>posso que a dos dias de semana o faz num biênio. Por isso, a ordem das leituras dominical-</a:t>
            </a:r>
          </a:p>
          <a:p>
            <a:pPr marL="0" indent="0">
              <a:buNone/>
            </a:pPr>
            <a:r>
              <a:rPr lang="pt-BR" dirty="0"/>
              <a:t>festiva procede de maneira independente da dos dias de semana, e vice-versa.</a:t>
            </a:r>
          </a:p>
          <a:p>
            <a:pPr marL="0" indent="0">
              <a:buNone/>
            </a:pPr>
            <a:r>
              <a:rPr lang="pt-BR" dirty="0"/>
              <a:t>A sucessão de leituras propostas para as demais partes do </a:t>
            </a:r>
            <a:r>
              <a:rPr lang="pt-BR" i="1" dirty="0"/>
              <a:t>Elenco das Leituras</a:t>
            </a:r>
            <a:endParaRPr lang="pt-BR" dirty="0"/>
          </a:p>
          <a:p>
            <a:pPr marL="0" indent="0">
              <a:buNone/>
            </a:pPr>
            <a:r>
              <a:rPr lang="pt-BR" i="1" dirty="0"/>
              <a:t>da Missa,</a:t>
            </a:r>
            <a:r>
              <a:rPr lang="pt-BR" dirty="0"/>
              <a:t> tais como a série de leituras para as </a:t>
            </a:r>
            <a:r>
              <a:rPr lang="pt-BR" b="1" dirty="0"/>
              <a:t>celebrações dos santos, para as missas rituais</a:t>
            </a:r>
          </a:p>
          <a:p>
            <a:pPr marL="0" indent="0">
              <a:buNone/>
            </a:pPr>
            <a:r>
              <a:rPr lang="pt-BR" b="1" dirty="0"/>
              <a:t>ou por diversas necessidades, ou as votivas, ou as missas de defuntos</a:t>
            </a:r>
            <a:r>
              <a:rPr lang="pt-BR" dirty="0"/>
              <a:t>, rege-se por normas</a:t>
            </a:r>
          </a:p>
          <a:p>
            <a:pPr marL="0" indent="0">
              <a:buNone/>
            </a:pPr>
            <a:r>
              <a:rPr lang="pt-BR" dirty="0"/>
              <a:t>próprias.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719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32D23-44B6-7C12-01A4-7A532929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5132"/>
            <a:ext cx="9601200" cy="172372"/>
          </a:xfrm>
        </p:spPr>
        <p:txBody>
          <a:bodyPr>
            <a:normAutofit fontScale="90000"/>
          </a:bodyPr>
          <a:lstStyle/>
          <a:p>
            <a:pPr algn="ctr"/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348F34-12D9-6B1A-D581-1CE0051F6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884583"/>
            <a:ext cx="10485783" cy="573828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sz="2800" b="1" dirty="0" err="1"/>
              <a:t>b</a:t>
            </a:r>
            <a:r>
              <a:rPr lang="pt-BR" sz="2800" b="1" dirty="0"/>
              <a:t>) Distribuição das leituras nos domingos e festas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marL="0" indent="0">
              <a:buNone/>
            </a:pPr>
            <a:r>
              <a:rPr lang="pt-BR" sz="2400" b="1" dirty="0"/>
              <a:t>8.</a:t>
            </a:r>
            <a:r>
              <a:rPr lang="pt-BR" sz="2400" dirty="0"/>
              <a:t> As características dos </a:t>
            </a:r>
            <a:r>
              <a:rPr lang="pt-BR" sz="2400" i="1" dirty="0"/>
              <a:t>Elenco das Leituras da Missa</a:t>
            </a:r>
            <a:r>
              <a:rPr lang="pt-BR" sz="2400" dirty="0"/>
              <a:t> para os domingos e</a:t>
            </a:r>
          </a:p>
          <a:p>
            <a:pPr marL="0" indent="0">
              <a:buNone/>
            </a:pPr>
            <a:r>
              <a:rPr lang="pt-BR" sz="2400" dirty="0"/>
              <a:t>festas são as seguintes:</a:t>
            </a:r>
          </a:p>
          <a:p>
            <a:pPr marL="0" indent="0">
              <a:buNone/>
            </a:pPr>
            <a:r>
              <a:rPr lang="pt-BR" sz="2400" dirty="0"/>
              <a:t> </a:t>
            </a:r>
          </a:p>
          <a:p>
            <a:pPr marL="457200" indent="-457200">
              <a:buAutoNum type="alphaLcPeriod"/>
            </a:pPr>
            <a:r>
              <a:rPr lang="pt-BR" sz="2400" dirty="0"/>
              <a:t>Toda missa apresenta três leituras: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/>
              <a:t>a primeira , do Antigo Testamento;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/>
              <a:t>a segunda, do Apóstolo (isto é, das Epístolas dos Apóstolos ou do Apocalipse, segundo os diversos tempos do ano);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/>
              <a:t>a terceira, do Evangelho. 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Com esta distribuição sublinha-se a</a:t>
            </a:r>
          </a:p>
          <a:p>
            <a:pPr marL="0" indent="0">
              <a:buNone/>
            </a:pPr>
            <a:r>
              <a:rPr lang="pt-BR" sz="2400" dirty="0"/>
              <a:t>unidade do Antigo e do Novo Testamento, e da História da salvação, cujo centro é </a:t>
            </a:r>
          </a:p>
          <a:p>
            <a:pPr marL="0" indent="0">
              <a:buNone/>
            </a:pPr>
            <a:r>
              <a:rPr lang="pt-BR" sz="2400" dirty="0"/>
              <a:t>Cristo e seu mistério pascal que celebramos.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8687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32D23-44B6-7C12-01A4-7A532929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5132"/>
            <a:ext cx="9601200" cy="172372"/>
          </a:xfrm>
        </p:spPr>
        <p:txBody>
          <a:bodyPr>
            <a:normAutofit fontScale="90000"/>
          </a:bodyPr>
          <a:lstStyle/>
          <a:p>
            <a:pPr algn="ctr"/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348F34-12D9-6B1A-D581-1CE0051F6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884583"/>
            <a:ext cx="10485783" cy="57382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lnSpc>
                <a:spcPct val="150000"/>
              </a:lnSpc>
              <a:buNone/>
            </a:pPr>
            <a:r>
              <a:rPr lang="pt-BR" sz="2400" dirty="0"/>
              <a:t>b. O fato de que para os domingos e festas se proponha um ciclo de três anos é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/>
              <a:t>para </a:t>
            </a:r>
            <a:r>
              <a:rPr lang="pt-BR" sz="2400" dirty="0"/>
              <a:t>que haja uma leitura mais variada e abundante da Sagrada Escritura, já que os mesmos textos não voltarão a ser lidos, a não ser depois de três anos.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dirty="0"/>
              <a:t>c. Os princípios que regulam a ordem das leituras dos domingos e festas são os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dirty="0"/>
              <a:t>chamados de “composição harmônica” ou de “leitura </a:t>
            </a:r>
            <a:r>
              <a:rPr lang="pt-BR" sz="2400" dirty="0" err="1"/>
              <a:t>semicontínua</a:t>
            </a:r>
            <a:r>
              <a:rPr lang="pt-BR" sz="2400" dirty="0"/>
              <a:t>”. Emprega-se um ou outro princípio segundo os diversos tempos do ano e as características especiais de cada tempo litúrgico.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778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32D23-44B6-7C12-01A4-7A532929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5132"/>
            <a:ext cx="9601200" cy="172372"/>
          </a:xfrm>
        </p:spPr>
        <p:txBody>
          <a:bodyPr>
            <a:normAutofit fontScale="90000"/>
          </a:bodyPr>
          <a:lstStyle/>
          <a:p>
            <a:pPr algn="ctr"/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348F34-12D9-6B1A-D581-1CE0051F6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884583"/>
            <a:ext cx="10485783" cy="57382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b="1" dirty="0"/>
              <a:t>9.</a:t>
            </a:r>
            <a:r>
              <a:rPr lang="pt-BR" dirty="0"/>
              <a:t> A melhor composição harmônica entre as leituras do Antigo e do Novo</a:t>
            </a:r>
          </a:p>
          <a:p>
            <a:pPr marL="0" indent="0">
              <a:buNone/>
            </a:pPr>
            <a:r>
              <a:rPr lang="pt-BR" dirty="0"/>
              <a:t>Testamento tem lugar quando a própria Escritura a insinua, isto é, naqueles casos em que os</a:t>
            </a:r>
          </a:p>
          <a:p>
            <a:pPr marL="0" indent="0">
              <a:buNone/>
            </a:pPr>
            <a:r>
              <a:rPr lang="pt-BR" dirty="0"/>
              <a:t>ensinamentos e fatos expostos nos textos do Novo Testamento têm uma relação mais ou</a:t>
            </a:r>
          </a:p>
          <a:p>
            <a:pPr marL="0" indent="0">
              <a:buNone/>
            </a:pPr>
            <a:r>
              <a:rPr lang="pt-BR" dirty="0"/>
              <a:t>menos explícita com os ensinamentos e fatos do Antigo Testamento. No presente </a:t>
            </a:r>
            <a:r>
              <a:rPr lang="pt-BR" i="1" dirty="0"/>
              <a:t>Elenco</a:t>
            </a:r>
            <a:endParaRPr lang="pt-BR" dirty="0"/>
          </a:p>
          <a:p>
            <a:pPr marL="0" indent="0">
              <a:buNone/>
            </a:pPr>
            <a:r>
              <a:rPr lang="pt-BR" i="1" dirty="0"/>
              <a:t>das Leituras da Missa</a:t>
            </a:r>
            <a:r>
              <a:rPr lang="pt-BR" dirty="0"/>
              <a:t>, os textos do Antigo Testamento foram selecionados principalmente</a:t>
            </a:r>
          </a:p>
          <a:p>
            <a:pPr marL="0" indent="0">
              <a:buNone/>
            </a:pPr>
            <a:r>
              <a:rPr lang="pt-BR" dirty="0"/>
              <a:t> por sua congruência com os textos do Novo Testamento, especialmente com o Evangelho</a:t>
            </a:r>
          </a:p>
          <a:p>
            <a:pPr marL="0" indent="0">
              <a:buNone/>
            </a:pPr>
            <a:r>
              <a:rPr lang="pt-BR" dirty="0"/>
              <a:t>que se lê na mesma missa.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495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32D23-44B6-7C12-01A4-7A532929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5132"/>
            <a:ext cx="9601200" cy="172372"/>
          </a:xfrm>
        </p:spPr>
        <p:txBody>
          <a:bodyPr>
            <a:normAutofit fontScale="90000"/>
          </a:bodyPr>
          <a:lstStyle/>
          <a:p>
            <a:pPr algn="ctr"/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348F34-12D9-6B1A-D581-1CE0051F6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884583"/>
            <a:ext cx="10485783" cy="573828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400" dirty="0"/>
              <a:t>No tempo do </a:t>
            </a:r>
            <a:r>
              <a:rPr lang="pt-BR" sz="2400" b="1" dirty="0"/>
              <a:t>Advento, Quaresma e Páscoa</a:t>
            </a:r>
            <a:r>
              <a:rPr lang="pt-BR" sz="2400" dirty="0"/>
              <a:t>, isto é, naqueles tempos dotados de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dirty="0"/>
              <a:t>importância e características especiais, a composição entre os textos das leituras de cada missa baseia-se em princípios especiais.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dirty="0"/>
              <a:t>No entanto, nos domingos do </a:t>
            </a:r>
            <a:r>
              <a:rPr lang="pt-BR" sz="2400" b="1" dirty="0"/>
              <a:t>Tempo Comum</a:t>
            </a:r>
            <a:r>
              <a:rPr lang="pt-BR" sz="2400" dirty="0"/>
              <a:t>, que não têm uma característica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dirty="0"/>
              <a:t>peculiar, os textos da leitura das Epístolas e do Evangelho se distribuem segundo a ordem da leitura </a:t>
            </a:r>
            <a:r>
              <a:rPr lang="pt-BR" sz="2400" dirty="0" err="1"/>
              <a:t>semicontínua</a:t>
            </a:r>
            <a:r>
              <a:rPr lang="pt-BR" sz="2400" dirty="0"/>
              <a:t>, ao passo que a leitura do Antigo Testamento se compõe harmoniosamente com o Evangelho.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9374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32D23-44B6-7C12-01A4-7A532929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5132"/>
            <a:ext cx="9601200" cy="172372"/>
          </a:xfrm>
        </p:spPr>
        <p:txBody>
          <a:bodyPr>
            <a:normAutofit fontScale="90000"/>
          </a:bodyPr>
          <a:lstStyle/>
          <a:p>
            <a:pPr algn="ctr"/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348F34-12D9-6B1A-D581-1CE0051F6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884583"/>
            <a:ext cx="10485783" cy="57382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/>
              <a:t>c) Distribuição das leituras para os dias da semana</a:t>
            </a:r>
            <a:endParaRPr lang="pt-BR" sz="2400" dirty="0"/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marL="0" indent="0">
              <a:buNone/>
            </a:pPr>
            <a:r>
              <a:rPr lang="pt-BR" b="1" dirty="0"/>
              <a:t>11.</a:t>
            </a:r>
            <a:r>
              <a:rPr lang="pt-BR" dirty="0"/>
              <a:t> A distribuição das leituras para os dias de semana foi feita com estes</a:t>
            </a:r>
          </a:p>
          <a:p>
            <a:pPr marL="0" indent="0">
              <a:buNone/>
            </a:pPr>
            <a:r>
              <a:rPr lang="pt-BR" dirty="0"/>
              <a:t>critérios:</a:t>
            </a:r>
          </a:p>
          <a:p>
            <a:pPr marL="0" indent="0">
              <a:buNone/>
            </a:pPr>
            <a:r>
              <a:rPr lang="pt-BR" dirty="0"/>
              <a:t>a. Toda missa apresenta duas leituras: a primeira do Antigo Testamento ou dos</a:t>
            </a:r>
          </a:p>
          <a:p>
            <a:pPr marL="0" indent="0">
              <a:buNone/>
            </a:pPr>
            <a:r>
              <a:rPr lang="pt-BR" dirty="0"/>
              <a:t>Apóstolos (isto é, das Epístolas dos Apóstolos ou do Apocalipse), e no Tempo Pascal dos</a:t>
            </a:r>
          </a:p>
          <a:p>
            <a:pPr marL="0" indent="0">
              <a:buNone/>
            </a:pPr>
            <a:r>
              <a:rPr lang="pt-BR" dirty="0"/>
              <a:t>Atos dos Apóstolos; a segunda, do Evangelho.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marL="0" indent="0">
              <a:buNone/>
            </a:pPr>
            <a:r>
              <a:rPr lang="pt-BR" dirty="0"/>
              <a:t>b. O ciclo anual do Tempo da Quaresma ordena-se segundo princípios</a:t>
            </a:r>
          </a:p>
          <a:p>
            <a:pPr marL="0" indent="0">
              <a:buNone/>
            </a:pPr>
            <a:r>
              <a:rPr lang="pt-BR" dirty="0"/>
              <a:t>peculiares que levam em consideração as características deste tempo, a saber, sua índole</a:t>
            </a:r>
          </a:p>
          <a:p>
            <a:pPr marL="0" indent="0">
              <a:buNone/>
            </a:pPr>
            <a:r>
              <a:rPr lang="pt-BR" dirty="0"/>
              <a:t>batismal e penitencial.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336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32D23-44B6-7C12-01A4-7A532929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5132"/>
            <a:ext cx="9601200" cy="172372"/>
          </a:xfrm>
        </p:spPr>
        <p:txBody>
          <a:bodyPr>
            <a:normAutofit fontScale="90000"/>
          </a:bodyPr>
          <a:lstStyle/>
          <a:p>
            <a:pPr algn="ctr"/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348F34-12D9-6B1A-D581-1CE0051F6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884583"/>
            <a:ext cx="10485783" cy="57382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c. Também nos dias de semana do Advento e dos tempos do Natal e da Páscoa,</a:t>
            </a:r>
          </a:p>
          <a:p>
            <a:pPr marL="0" indent="0">
              <a:buNone/>
            </a:pPr>
            <a:r>
              <a:rPr lang="pt-BR" dirty="0"/>
              <a:t>o ciclo é anual e portanto as leituras não variam.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marL="0" indent="0">
              <a:buNone/>
            </a:pPr>
            <a:r>
              <a:rPr lang="pt-BR" dirty="0"/>
              <a:t>d. Nos dias de semana das trinta e quatro semanas do Tempo Comum, as</a:t>
            </a:r>
          </a:p>
          <a:p>
            <a:pPr marL="0" indent="0">
              <a:buNone/>
            </a:pPr>
            <a:r>
              <a:rPr lang="pt-BR" dirty="0"/>
              <a:t>leituras evangélicas se distribuem num só ciclo que se repete cada ano. A primeira leitura,</a:t>
            </a:r>
          </a:p>
          <a:p>
            <a:pPr marL="0" indent="0">
              <a:buNone/>
            </a:pPr>
            <a:r>
              <a:rPr lang="pt-BR" dirty="0"/>
              <a:t>ao contrário, distribui-se em duplo ciclo que se lê em anos alternados.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O ano primeiro emprega-se nos anos ímpares; o segundo, nos anos pares.</a:t>
            </a:r>
          </a:p>
          <a:p>
            <a:pPr marL="0" indent="0">
              <a:buNone/>
            </a:pPr>
            <a:r>
              <a:rPr lang="pt-BR" dirty="0"/>
              <a:t>Deste modo, também o </a:t>
            </a:r>
            <a:r>
              <a:rPr lang="pt-BR" i="1" dirty="0"/>
              <a:t>Elenco das Leituras da Missa</a:t>
            </a:r>
            <a:r>
              <a:rPr lang="pt-BR" dirty="0"/>
              <a:t> para os dias de semana,</a:t>
            </a:r>
          </a:p>
          <a:p>
            <a:pPr marL="0" indent="0">
              <a:buNone/>
            </a:pPr>
            <a:r>
              <a:rPr lang="pt-BR" dirty="0"/>
              <a:t>da mesma forma que nos domingos e festas, põem-se em prática os princípios da</a:t>
            </a:r>
          </a:p>
          <a:p>
            <a:pPr marL="0" indent="0">
              <a:buNone/>
            </a:pPr>
            <a:r>
              <a:rPr lang="pt-BR" dirty="0"/>
              <a:t>composição harmônica e da leitura </a:t>
            </a:r>
            <a:r>
              <a:rPr lang="pt-BR" dirty="0" err="1"/>
              <a:t>semicontínua</a:t>
            </a:r>
            <a:r>
              <a:rPr lang="pt-BR" dirty="0"/>
              <a:t>, de maneira semelhante, quando se trata</a:t>
            </a:r>
          </a:p>
          <a:p>
            <a:pPr marL="0" indent="0">
              <a:buNone/>
            </a:pPr>
            <a:r>
              <a:rPr lang="pt-BR" dirty="0"/>
              <a:t>daqueles tempos que ostentam características peculiares ou do Tempo Comum.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911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32D23-44B6-7C12-01A4-7A532929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5132"/>
            <a:ext cx="9601200" cy="172372"/>
          </a:xfrm>
        </p:spPr>
        <p:txBody>
          <a:bodyPr>
            <a:normAutofit fontScale="90000"/>
          </a:bodyPr>
          <a:lstStyle/>
          <a:p>
            <a:pPr algn="ctr"/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348F34-12D9-6B1A-D581-1CE0051F6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884583"/>
            <a:ext cx="10485783" cy="57382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err="1"/>
              <a:t>d</a:t>
            </a:r>
            <a:r>
              <a:rPr lang="pt-BR" sz="2400" b="1" dirty="0"/>
              <a:t>) As leituras para as celebrações dos santos</a:t>
            </a:r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b="1" dirty="0"/>
              <a:t>12.</a:t>
            </a:r>
            <a:r>
              <a:rPr lang="pt-BR" dirty="0"/>
              <a:t> Para as celebrações dos santos oferece-se dupla série de leituras:</a:t>
            </a:r>
          </a:p>
          <a:p>
            <a:pPr marL="0" indent="0">
              <a:buNone/>
            </a:pPr>
            <a:r>
              <a:rPr lang="pt-BR" dirty="0"/>
              <a:t>a. Uma no próprio, para as solenidades, festas e memórias, principalmente se</a:t>
            </a:r>
          </a:p>
          <a:p>
            <a:pPr marL="0" indent="0">
              <a:buNone/>
            </a:pPr>
            <a:r>
              <a:rPr lang="pt-BR" dirty="0"/>
              <a:t>para cada uma delas se encontram textos próprios. Ou então, indica-se algum texto mais</a:t>
            </a:r>
          </a:p>
          <a:p>
            <a:pPr marL="0" indent="0">
              <a:buNone/>
            </a:pPr>
            <a:r>
              <a:rPr lang="pt-BR" dirty="0"/>
              <a:t>adequado, dentre os que se encontram no Comum, de preferência aos outros.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b. Outra série, mais ampla, encontra-se nos Comuns dos Santos. Nesta parte,</a:t>
            </a:r>
          </a:p>
          <a:p>
            <a:pPr marL="0" indent="0">
              <a:buNone/>
            </a:pPr>
            <a:r>
              <a:rPr lang="pt-BR" dirty="0"/>
              <a:t>primeiro propõem-se os textos próprios para as diversas categorias de santos (mártires,</a:t>
            </a:r>
          </a:p>
          <a:p>
            <a:pPr marL="0" indent="0">
              <a:buNone/>
            </a:pPr>
            <a:r>
              <a:rPr lang="pt-BR" dirty="0"/>
              <a:t>pastores, virgens etc.); depois uma série de textos que tratam da santidade em geral, e que</a:t>
            </a:r>
          </a:p>
          <a:p>
            <a:pPr marL="0" indent="0">
              <a:buNone/>
            </a:pPr>
            <a:r>
              <a:rPr lang="pt-BR" dirty="0"/>
              <a:t>podem ser empregados à livre escolha, desde que se remeta aos Comuns para a escolha das</a:t>
            </a:r>
          </a:p>
          <a:p>
            <a:pPr marL="0" indent="0">
              <a:buNone/>
            </a:pPr>
            <a:r>
              <a:rPr lang="pt-BR" dirty="0"/>
              <a:t>leituras.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13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32D23-44B6-7C12-01A4-7A532929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5132"/>
            <a:ext cx="9601200" cy="172372"/>
          </a:xfrm>
        </p:spPr>
        <p:txBody>
          <a:bodyPr>
            <a:normAutofit fontScale="90000"/>
          </a:bodyPr>
          <a:lstStyle/>
          <a:p>
            <a:pPr algn="ctr"/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348F34-12D9-6B1A-D581-1CE0051F6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884583"/>
            <a:ext cx="10485783" cy="573828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400" b="1" dirty="0"/>
              <a:t>13.</a:t>
            </a:r>
            <a:r>
              <a:rPr lang="pt-BR" sz="2400" dirty="0"/>
              <a:t> No que se refere à ordem em que estão colocados os textos nesta parte,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dirty="0"/>
              <a:t>ajudará saber que se encontram grupados na ordem em que devem ser lidos. Assim, encontram-se primeiro os textos do Antigo Testamento, depois dos textos do Apóstolo, em seguida, os salmos e versículos </a:t>
            </a:r>
            <a:r>
              <a:rPr lang="pt-BR" sz="2400" dirty="0" err="1"/>
              <a:t>interlecionais</a:t>
            </a:r>
            <a:r>
              <a:rPr lang="pt-BR" sz="2400" dirty="0"/>
              <a:t> e, finalmente, os textos do Evangelho. Estão colocados dessa maneira para que o celebrante os escolha à vontade, levando em consideração as necessidades pastorais da assembleia que participa da celebração, a não ser que se indique expressamente algo diferente.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247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32D23-44B6-7C12-01A4-7A532929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5132"/>
            <a:ext cx="9601200" cy="172372"/>
          </a:xfrm>
        </p:spPr>
        <p:txBody>
          <a:bodyPr>
            <a:normAutofit fontScale="90000"/>
          </a:bodyPr>
          <a:lstStyle/>
          <a:p>
            <a:pPr algn="ctr"/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348F34-12D9-6B1A-D581-1CE0051F6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884583"/>
            <a:ext cx="10485783" cy="57382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/>
              <a:t>e) As leituras para as missas rituais, para diversas necessidades, votivas e de defuntos</a:t>
            </a:r>
          </a:p>
          <a:p>
            <a:pPr marL="0" indent="0">
              <a:buNone/>
            </a:pPr>
            <a:endParaRPr lang="pt-BR" sz="2800" b="1" dirty="0"/>
          </a:p>
          <a:p>
            <a:pPr marL="0" indent="0">
              <a:buNone/>
            </a:pPr>
            <a:r>
              <a:rPr lang="pt-BR" sz="3200" b="1" dirty="0"/>
              <a:t>14.</a:t>
            </a:r>
            <a:r>
              <a:rPr lang="pt-BR" sz="3200" dirty="0"/>
              <a:t> Nessa mesma ordem são dispostos os textos das leituras para as missas rituais, para diversas necessidades, votivas e de defuntos: oferecem-se vários textos juntos, como nos Comuns dos Santos.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6518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671514-EC64-3CCB-5568-83A06602C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 descr="Immagine che contiene testo, Carattere, libro, design&#10;&#10;Descrizione generata automaticamente">
            <a:extLst>
              <a:ext uri="{FF2B5EF4-FFF2-40B4-BE49-F238E27FC236}">
                <a16:creationId xmlns:a16="http://schemas.microsoft.com/office/drawing/2014/main" id="{A8B70710-14EF-D745-DBC4-65A66B67C9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9120" y="2285999"/>
            <a:ext cx="5401994" cy="4325815"/>
          </a:xfrm>
        </p:spPr>
      </p:pic>
    </p:spTree>
    <p:extLst>
      <p:ext uri="{BB962C8B-B14F-4D97-AF65-F5344CB8AC3E}">
        <p14:creationId xmlns:p14="http://schemas.microsoft.com/office/powerpoint/2010/main" val="50947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32D23-44B6-7C12-01A4-7A532929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5132"/>
            <a:ext cx="9601200" cy="172372"/>
          </a:xfrm>
        </p:spPr>
        <p:txBody>
          <a:bodyPr>
            <a:normAutofit fontScale="90000"/>
          </a:bodyPr>
          <a:lstStyle/>
          <a:p>
            <a:pPr algn="ctr"/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348F34-12D9-6B1A-D581-1CE0051F6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884583"/>
            <a:ext cx="10485783" cy="57382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err="1"/>
              <a:t>f</a:t>
            </a:r>
            <a:r>
              <a:rPr lang="pt-BR" b="1" dirty="0"/>
              <a:t>) Principais critérios aplicados na seleção e distribuição das leituras</a:t>
            </a:r>
            <a:endParaRPr lang="pt-BR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b="1" dirty="0"/>
              <a:t>15.</a:t>
            </a:r>
            <a:r>
              <a:rPr lang="pt-BR" dirty="0"/>
              <a:t> Além desses princípios, que regulam a distribuição das leituras em cada</a:t>
            </a:r>
          </a:p>
          <a:p>
            <a:pPr marL="0" indent="0">
              <a:buNone/>
            </a:pPr>
            <a:r>
              <a:rPr lang="pt-BR" dirty="0"/>
              <a:t>parte do </a:t>
            </a:r>
            <a:r>
              <a:rPr lang="pt-BR" i="1" dirty="0"/>
              <a:t>Elenco das Leituras da Missa,</a:t>
            </a:r>
            <a:r>
              <a:rPr lang="pt-BR" dirty="0"/>
              <a:t> há outros de caráter mais geral, que podem ser</a:t>
            </a:r>
          </a:p>
          <a:p>
            <a:pPr marL="0" indent="0">
              <a:buNone/>
            </a:pPr>
            <a:r>
              <a:rPr lang="pt-BR" dirty="0"/>
              <a:t>enunciados da seguinte maneira:</a:t>
            </a:r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b="1" dirty="0"/>
              <a:t>1º. Reserva de alguns livros segundo os tempos litúrgicos</a:t>
            </a:r>
            <a:endParaRPr lang="pt-BR" dirty="0"/>
          </a:p>
          <a:p>
            <a:pPr marL="0" indent="0">
              <a:buNone/>
            </a:pPr>
            <a:r>
              <a:rPr lang="pt-BR" b="1" dirty="0"/>
              <a:t>16.</a:t>
            </a:r>
            <a:r>
              <a:rPr lang="pt-BR" dirty="0"/>
              <a:t> Pela importância intrínseca do assunto e por tradição litúrgica, no presente</a:t>
            </a:r>
          </a:p>
          <a:p>
            <a:pPr marL="0" indent="0">
              <a:buNone/>
            </a:pPr>
            <a:r>
              <a:rPr lang="pt-BR" i="1" dirty="0"/>
              <a:t>Elenco das Leituras da Missa</a:t>
            </a:r>
            <a:r>
              <a:rPr lang="pt-BR" dirty="0"/>
              <a:t>, alguns livros da Sagrada Escritura reservam-se para18</a:t>
            </a:r>
          </a:p>
          <a:p>
            <a:pPr marL="0" indent="0">
              <a:buNone/>
            </a:pPr>
            <a:r>
              <a:rPr lang="pt-BR" dirty="0"/>
              <a:t>determinados tempos litúrgicos. Por exemplo, respeita-se a tradição, tanto ocidental</a:t>
            </a:r>
          </a:p>
          <a:p>
            <a:pPr marL="0" indent="0">
              <a:buNone/>
            </a:pPr>
            <a:r>
              <a:rPr lang="pt-BR" dirty="0"/>
              <a:t>(ambrosiana e hispânica) como oriental, de ler os Atos dos Apóstolos no Tempo Pascal, já</a:t>
            </a:r>
          </a:p>
          <a:p>
            <a:pPr marL="0" indent="0">
              <a:buNone/>
            </a:pPr>
            <a:r>
              <a:rPr lang="pt-BR" dirty="0"/>
              <a:t>que este livro serve grandemente para fazer ver como a vida da Igreja encontra suas origens</a:t>
            </a:r>
          </a:p>
          <a:p>
            <a:pPr marL="0" indent="0">
              <a:buNone/>
            </a:pPr>
            <a:r>
              <a:rPr lang="pt-BR" dirty="0"/>
              <a:t>no mistério pascal.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4915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32D23-44B6-7C12-01A4-7A532929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5132"/>
            <a:ext cx="9601200" cy="172372"/>
          </a:xfrm>
        </p:spPr>
        <p:txBody>
          <a:bodyPr>
            <a:normAutofit fontScale="90000"/>
          </a:bodyPr>
          <a:lstStyle/>
          <a:p>
            <a:pPr algn="ctr"/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348F34-12D9-6B1A-D581-1CE0051F6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884583"/>
            <a:ext cx="10485783" cy="57382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2400" dirty="0"/>
              <a:t>Conserva-se, também, a tradição, tanto ocidental como oriental, de ler o</a:t>
            </a:r>
          </a:p>
          <a:p>
            <a:pPr marL="0" indent="0">
              <a:buNone/>
            </a:pPr>
            <a:r>
              <a:rPr lang="pt-BR" sz="2400" dirty="0"/>
              <a:t>Evangelho de São João nas últimas semanas da Quaresma e no Tempo Pascal.</a:t>
            </a:r>
          </a:p>
          <a:p>
            <a:pPr marL="0" indent="0">
              <a:buNone/>
            </a:pPr>
            <a:r>
              <a:rPr lang="pt-BR" sz="2400" dirty="0"/>
              <a:t>A leitura de Isaías, principalmente da primeira parte, é atribuída por tradição ao</a:t>
            </a:r>
          </a:p>
          <a:p>
            <a:pPr marL="0" indent="0">
              <a:buNone/>
            </a:pPr>
            <a:r>
              <a:rPr lang="pt-BR" sz="2400" dirty="0"/>
              <a:t>Tempo do Advento. Não obstante, alguns textos deste livro são lidos no Tempo do Natal.</a:t>
            </a:r>
          </a:p>
          <a:p>
            <a:pPr marL="0" indent="0">
              <a:buNone/>
            </a:pPr>
            <a:r>
              <a:rPr lang="pt-BR" sz="2400" dirty="0"/>
              <a:t>No Tempo do Natal, lê-se também a primeira carta de São João.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382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32D23-44B6-7C12-01A4-7A532929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5132"/>
            <a:ext cx="9601200" cy="172372"/>
          </a:xfrm>
        </p:spPr>
        <p:txBody>
          <a:bodyPr>
            <a:normAutofit fontScale="90000"/>
          </a:bodyPr>
          <a:lstStyle/>
          <a:p>
            <a:pPr algn="ctr"/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348F34-12D9-6B1A-D581-1CE0051F6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884583"/>
            <a:ext cx="10485783" cy="57382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/>
              <a:t>2.º Extensão dos textos</a:t>
            </a:r>
            <a:endParaRPr lang="pt-BR" sz="2800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lnSpc>
                <a:spcPct val="150000"/>
              </a:lnSpc>
              <a:buNone/>
            </a:pPr>
            <a:r>
              <a:rPr lang="pt-BR" sz="2400" b="1" dirty="0"/>
              <a:t>17.</a:t>
            </a:r>
            <a:r>
              <a:rPr lang="pt-BR" sz="2400" dirty="0"/>
              <a:t> Com relação à extensão dos textos, guarda-se um termo médio. Faz-se uma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dirty="0"/>
              <a:t>distinção entre as narrações, que demandam certa extensão maior do texto e que geralmente os fiéis escutam com atenção, e aqueles textos que, pela profundidade de seu conteúdo, não podem ser muito extensos.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dirty="0"/>
              <a:t>Para alguns textos mais longos, prevê-se dupla forma, a longa e a breve,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dirty="0"/>
              <a:t>segundo a conveniência. Estas abreviações foram feitas com grande cuidado.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6879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32D23-44B6-7C12-01A4-7A532929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5132"/>
            <a:ext cx="9601200" cy="172372"/>
          </a:xfrm>
        </p:spPr>
        <p:txBody>
          <a:bodyPr>
            <a:normAutofit fontScale="90000"/>
          </a:bodyPr>
          <a:lstStyle/>
          <a:p>
            <a:pPr algn="ctr"/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348F34-12D9-6B1A-D581-1CE0051F6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884583"/>
            <a:ext cx="10485783" cy="57382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/>
              <a:t>3. Princípios a aplicar no uso do Elenco das Leituras da Missa</a:t>
            </a:r>
            <a:endParaRPr lang="pt-BR" sz="2400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b="1" dirty="0"/>
              <a:t>a) Faculdade de escolher alguns textos</a:t>
            </a:r>
            <a:endParaRPr lang="pt-BR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b="1" dirty="0"/>
              <a:t>18.</a:t>
            </a:r>
            <a:r>
              <a:rPr lang="pt-BR" dirty="0"/>
              <a:t> No </a:t>
            </a:r>
            <a:r>
              <a:rPr lang="pt-BR" i="1" dirty="0"/>
              <a:t>Elenco das Leituras da Missa</a:t>
            </a:r>
            <a:r>
              <a:rPr lang="pt-BR" dirty="0"/>
              <a:t>, às vezes se concede ao celebrante a</a:t>
            </a:r>
          </a:p>
          <a:p>
            <a:pPr marL="0" indent="0">
              <a:buNone/>
            </a:pPr>
            <a:r>
              <a:rPr lang="pt-BR" dirty="0"/>
              <a:t>faculdade de escolher a leitura </a:t>
            </a:r>
            <a:r>
              <a:rPr lang="pt-BR" dirty="0" err="1"/>
              <a:t>d</a:t>
            </a:r>
            <a:r>
              <a:rPr lang="pt-BR" dirty="0"/>
              <a:t> e um ou outro texto, ou de escolher um texto entre os</a:t>
            </a:r>
          </a:p>
          <a:p>
            <a:pPr marL="0" indent="0">
              <a:buNone/>
            </a:pPr>
            <a:r>
              <a:rPr lang="pt-BR" dirty="0"/>
              <a:t>diversos propostos ao mesmo tempo para a mesma leitura. Isso raramente acontece nos</a:t>
            </a:r>
          </a:p>
          <a:p>
            <a:pPr marL="0" indent="0">
              <a:buNone/>
            </a:pPr>
            <a:r>
              <a:rPr lang="pt-BR" dirty="0"/>
              <a:t>domingos, solenidades e festas, para que não fique diluída a índole própria de algum tempo</a:t>
            </a:r>
          </a:p>
          <a:p>
            <a:pPr marL="0" indent="0">
              <a:buNone/>
            </a:pPr>
            <a:r>
              <a:rPr lang="pt-BR" dirty="0"/>
              <a:t>litúrgico, ou não se interrompa indevidamente a leitura </a:t>
            </a:r>
            <a:r>
              <a:rPr lang="pt-BR" dirty="0" err="1"/>
              <a:t>semicontínua</a:t>
            </a:r>
            <a:r>
              <a:rPr lang="pt-BR" dirty="0"/>
              <a:t> de algum livro; pelo</a:t>
            </a:r>
          </a:p>
          <a:p>
            <a:pPr marL="0" indent="0">
              <a:buNone/>
            </a:pPr>
            <a:r>
              <a:rPr lang="pt-BR" dirty="0"/>
              <a:t>contrário, esta faculdade dá-se com mais facilidade nas celebrações dos santos e nas missas</a:t>
            </a:r>
          </a:p>
          <a:p>
            <a:pPr marL="0" indent="0">
              <a:buNone/>
            </a:pPr>
            <a:r>
              <a:rPr lang="pt-BR" dirty="0"/>
              <a:t>rituais, para as diversas necessidades, votivas e de defuntos.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155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32D23-44B6-7C12-01A4-7A532929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5132"/>
            <a:ext cx="9601200" cy="172372"/>
          </a:xfrm>
        </p:spPr>
        <p:txBody>
          <a:bodyPr>
            <a:normAutofit fontScale="90000"/>
          </a:bodyPr>
          <a:lstStyle/>
          <a:p>
            <a:pPr algn="ctr"/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348F34-12D9-6B1A-D581-1CE0051F6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884583"/>
            <a:ext cx="10485783" cy="57382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/>
              <a:t>1.º As duas leituras antes do Evangelho</a:t>
            </a:r>
            <a:endParaRPr lang="pt-BR" sz="2400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b="1" dirty="0"/>
              <a:t>19.</a:t>
            </a:r>
            <a:r>
              <a:rPr lang="pt-BR" dirty="0"/>
              <a:t> Nas missas em que se propõem três leituras é preciso fazer efetivamente três</a:t>
            </a:r>
          </a:p>
          <a:p>
            <a:pPr marL="0" indent="0">
              <a:buNone/>
            </a:pPr>
            <a:r>
              <a:rPr lang="pt-BR" dirty="0"/>
              <a:t>leituras. Não obstante, se a Conferência Episcopal, por motivos pastorais, permitir que em</a:t>
            </a:r>
          </a:p>
          <a:p>
            <a:pPr marL="0" indent="0">
              <a:buNone/>
            </a:pPr>
            <a:r>
              <a:rPr lang="pt-BR" dirty="0"/>
              <a:t>alguma parte se façam somente duas leituras, a escolha entre as duas primeiras leituras deve</a:t>
            </a:r>
          </a:p>
          <a:p>
            <a:pPr marL="0" indent="0">
              <a:buNone/>
            </a:pPr>
            <a:r>
              <a:rPr lang="pt-BR" dirty="0"/>
              <a:t>ser feita de modo que não se desvirtue o projeto de instruir plenamente os fiéis sobre o</a:t>
            </a:r>
          </a:p>
          <a:p>
            <a:pPr marL="0" indent="0">
              <a:buNone/>
            </a:pPr>
            <a:r>
              <a:rPr lang="pt-BR" dirty="0"/>
              <a:t>mistério da salvação*. Por isso, a não ser que em algum caso se indique de outro modo,</a:t>
            </a:r>
          </a:p>
          <a:p>
            <a:pPr marL="0" indent="0">
              <a:buNone/>
            </a:pPr>
            <a:r>
              <a:rPr lang="pt-BR" dirty="0"/>
              <a:t>entre as duas primeiras leituras é preciso preferir aquela que esteja mais diretamente</a:t>
            </a:r>
          </a:p>
          <a:p>
            <a:pPr marL="0" indent="0">
              <a:buNone/>
            </a:pPr>
            <a:r>
              <a:rPr lang="pt-BR" dirty="0"/>
              <a:t>relacionada com o Evangelho, ou aquela que, segundo o projeto antes mencionado, seja de</a:t>
            </a:r>
          </a:p>
          <a:p>
            <a:pPr marL="0" indent="0">
              <a:buNone/>
            </a:pPr>
            <a:r>
              <a:rPr lang="pt-BR" dirty="0"/>
              <a:t>mais ajuda para realizar durante algum tempo uma catequese orgânica, ou aquela que</a:t>
            </a:r>
          </a:p>
          <a:p>
            <a:pPr marL="0" indent="0">
              <a:buNone/>
            </a:pPr>
            <a:r>
              <a:rPr lang="pt-BR" dirty="0"/>
              <a:t>facilite a leitura </a:t>
            </a:r>
            <a:r>
              <a:rPr lang="pt-BR" dirty="0" err="1"/>
              <a:t>semicontínua</a:t>
            </a:r>
            <a:r>
              <a:rPr lang="pt-BR" dirty="0"/>
              <a:t> de algum livro..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4451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32D23-44B6-7C12-01A4-7A532929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5132"/>
            <a:ext cx="9601200" cy="172372"/>
          </a:xfrm>
        </p:spPr>
        <p:txBody>
          <a:bodyPr>
            <a:normAutofit fontScale="90000"/>
          </a:bodyPr>
          <a:lstStyle/>
          <a:p>
            <a:pPr algn="ctr"/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348F34-12D9-6B1A-D581-1CE0051F6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884583"/>
            <a:ext cx="10485783" cy="57382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/>
              <a:t>2.º Forma longa ou breve</a:t>
            </a:r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sz="2800" b="1" dirty="0"/>
              <a:t>20.</a:t>
            </a:r>
            <a:r>
              <a:rPr lang="pt-BR" sz="2800" dirty="0"/>
              <a:t> Ao escolher entre as duas formas em que se apresenta um mesmo texto, é preciso guiar-se também por um critério pastoral. Com efeito, às vezes se dá uma forma longa e outra breve do mesmo texto. Neste caso é preciso atender a que os fiéis possam escutar com proveito a forma mais curta ou a mais extensa, e também à possibilidade de que escutem o texto mais completo, que depois será explicado na homilia.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899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32D23-44B6-7C12-01A4-7A532929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5132"/>
            <a:ext cx="9601200" cy="172372"/>
          </a:xfrm>
        </p:spPr>
        <p:txBody>
          <a:bodyPr>
            <a:normAutofit fontScale="90000"/>
          </a:bodyPr>
          <a:lstStyle/>
          <a:p>
            <a:pPr algn="ctr"/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348F34-12D9-6B1A-D581-1CE0051F6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884583"/>
            <a:ext cx="10485783" cy="57382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/>
              <a:t>3.º Duplo texto proposto</a:t>
            </a:r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b="1" dirty="0"/>
              <a:t>21.</a:t>
            </a:r>
            <a:r>
              <a:rPr lang="pt-BR" dirty="0"/>
              <a:t> Quando se concede a faculdade de escolher entre um ou outro texto já</a:t>
            </a:r>
          </a:p>
          <a:p>
            <a:pPr marL="0" indent="0">
              <a:buNone/>
            </a:pPr>
            <a:r>
              <a:rPr lang="pt-BR" dirty="0"/>
              <a:t>determinado, ou quantos e deixa à escolha, será mister atender à utilidade dos que</a:t>
            </a:r>
          </a:p>
          <a:p>
            <a:pPr marL="0" indent="0">
              <a:buNone/>
            </a:pPr>
            <a:r>
              <a:rPr lang="pt-BR" dirty="0"/>
              <a:t>participam. Isso pode acontecer quando se teme que um dos textos escolhidos apresente</a:t>
            </a:r>
          </a:p>
          <a:p>
            <a:pPr marL="0" indent="0">
              <a:buNone/>
            </a:pPr>
            <a:r>
              <a:rPr lang="pt-BR" dirty="0"/>
              <a:t>dificuldades para a assembleia Nesse caso, deve-se optar pelo texto mais fácil ou mais</a:t>
            </a:r>
          </a:p>
          <a:p>
            <a:pPr marL="0" indent="0">
              <a:buNone/>
            </a:pPr>
            <a:r>
              <a:rPr lang="pt-BR" dirty="0"/>
              <a:t>conveniente para a assembleia reunida. Pode também acontecer que o mesmo texto deva ser</a:t>
            </a:r>
          </a:p>
          <a:p>
            <a:pPr marL="0" indent="0">
              <a:buNone/>
            </a:pPr>
            <a:r>
              <a:rPr lang="pt-BR" dirty="0"/>
              <a:t>proclamado de novo dentro de alguns dias, no domingo ou num dia de semana que seguem</a:t>
            </a:r>
          </a:p>
          <a:p>
            <a:pPr marL="0" indent="0">
              <a:buNone/>
            </a:pPr>
            <a:r>
              <a:rPr lang="pt-BR" dirty="0"/>
              <a:t>imediatamente, de maneira que uma vez ele seja leitura própria e a outra vez seja leitura de</a:t>
            </a:r>
          </a:p>
          <a:p>
            <a:pPr marL="0" indent="0">
              <a:buNone/>
            </a:pPr>
            <a:r>
              <a:rPr lang="pt-BR" dirty="0"/>
              <a:t>livre escolha por motivos pastorais. Nesse caso, deve-se ver se é melhor repetir este texto</a:t>
            </a:r>
          </a:p>
          <a:p>
            <a:pPr marL="0" indent="0">
              <a:buNone/>
            </a:pPr>
            <a:r>
              <a:rPr lang="pt-BR" dirty="0"/>
              <a:t>ou substituí-lo por outro.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373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32D23-44B6-7C12-01A4-7A532929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5132"/>
            <a:ext cx="9601200" cy="172372"/>
          </a:xfrm>
        </p:spPr>
        <p:txBody>
          <a:bodyPr>
            <a:normAutofit fontScale="90000"/>
          </a:bodyPr>
          <a:lstStyle/>
          <a:p>
            <a:pPr algn="ctr"/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348F34-12D9-6B1A-D581-1CE0051F6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884583"/>
            <a:ext cx="10485783" cy="57382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/>
              <a:t>4.º As leituras dos dias de semana ou feriais</a:t>
            </a:r>
            <a:endParaRPr lang="pt-BR" sz="2400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sz="2800" b="1" dirty="0"/>
              <a:t>22.</a:t>
            </a:r>
            <a:r>
              <a:rPr lang="pt-BR" sz="2800" dirty="0"/>
              <a:t> Na ordem das leituras dos dias de semana, propõem-se alguns textos para cada dia da semana, durante todo o ano; portanto, como norma geral, se tomarão estas leituras nos dias que lhes são assinalados, a não ser que coincida uma solenidade ou uma festa, ou uma memória que tenha leituras próprias.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9089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32D23-44B6-7C12-01A4-7A532929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5132"/>
            <a:ext cx="9601200" cy="172372"/>
          </a:xfrm>
        </p:spPr>
        <p:txBody>
          <a:bodyPr>
            <a:normAutofit fontScale="90000"/>
          </a:bodyPr>
          <a:lstStyle/>
          <a:p>
            <a:pPr algn="ctr"/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348F34-12D9-6B1A-D581-1CE0051F6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884583"/>
            <a:ext cx="10485783" cy="573828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400" dirty="0"/>
              <a:t>No </a:t>
            </a:r>
            <a:r>
              <a:rPr lang="pt-BR" sz="2400" i="1" dirty="0"/>
              <a:t>elenco das leituras da Missa</a:t>
            </a:r>
            <a:r>
              <a:rPr lang="pt-BR" sz="2400" dirty="0"/>
              <a:t> para os dias de semana, é preciso ver se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dirty="0"/>
              <a:t>durante aquela semana, em razão de alguma celebração que coincida, se deverá omitir alguma ou algumas leituras do mesmo livro. Verificando-se este caso, o sacerdote, tendo em vista a distribuição das leituras de toda a semana, deverá prever que partes omitirá, por serem de menor importância, ou a maneira mais conveniente de unir estas às demais, quando são úteis para uma visão de conjunto do assunto de que tratam.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4040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32D23-44B6-7C12-01A4-7A532929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5132"/>
            <a:ext cx="9601200" cy="172372"/>
          </a:xfrm>
        </p:spPr>
        <p:txBody>
          <a:bodyPr>
            <a:normAutofit fontScale="90000"/>
          </a:bodyPr>
          <a:lstStyle/>
          <a:p>
            <a:pPr algn="ctr"/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348F34-12D9-6B1A-D581-1CE0051F6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884583"/>
            <a:ext cx="10485783" cy="57382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/>
              <a:t>5.º As celebrações dos santos</a:t>
            </a:r>
            <a:endParaRPr lang="pt-BR" sz="2800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sz="2800" b="1" dirty="0"/>
              <a:t>23</a:t>
            </a:r>
            <a:r>
              <a:rPr lang="pt-BR" sz="2800" dirty="0"/>
              <a:t>. Para as celebrações dos santos propõem-se, quando elas existem, leituras próprias, isto é, que tratam da mesma pessoa do santo ou do mistério que a missa celebra. Estas leituras, embora se trate de uma memória, devem ser feitas no lugar das leituras correspondentes ao dia da semana. Quando se dá este caso numa memória, o </a:t>
            </a:r>
            <a:r>
              <a:rPr lang="pt-BR" sz="2800" i="1" dirty="0"/>
              <a:t>Elenco das</a:t>
            </a:r>
            <a:r>
              <a:rPr lang="pt-BR" sz="2800" dirty="0"/>
              <a:t> </a:t>
            </a:r>
            <a:r>
              <a:rPr lang="pt-BR" sz="2800" i="1" dirty="0"/>
              <a:t>Leituras da Missa</a:t>
            </a:r>
            <a:r>
              <a:rPr lang="pt-BR" sz="2800" dirty="0"/>
              <a:t> o indica expressamente em seu lugar.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708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32D23-44B6-7C12-01A4-7A532929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5132"/>
            <a:ext cx="9601200" cy="172372"/>
          </a:xfrm>
        </p:spPr>
        <p:txBody>
          <a:bodyPr>
            <a:normAutofit fontScale="90000"/>
          </a:bodyPr>
          <a:lstStyle/>
          <a:p>
            <a:pPr algn="ctr"/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348F34-12D9-6B1A-D581-1CE0051F6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884583"/>
            <a:ext cx="10485783" cy="573828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sz="5700" b="1" dirty="0"/>
              <a:t>DISTRIBUIÇÃO GERAL DAS LEITURAS DA MISSA</a:t>
            </a:r>
            <a:endParaRPr lang="pt-BR" dirty="0"/>
          </a:p>
          <a:p>
            <a:pPr marL="0" indent="0">
              <a:buNone/>
            </a:pPr>
            <a:r>
              <a:rPr lang="pt-BR" b="1" dirty="0"/>
              <a:t> </a:t>
            </a:r>
            <a:endParaRPr lang="pt-BR" dirty="0"/>
          </a:p>
          <a:p>
            <a:pPr marL="0" indent="0">
              <a:buNone/>
            </a:pPr>
            <a:r>
              <a:rPr lang="pt-BR" sz="4000" b="1" dirty="0"/>
              <a:t>I. Finalidade pastoral do Elenco das Leituras da Missa</a:t>
            </a:r>
            <a:endParaRPr lang="pt-BR" sz="4000" dirty="0"/>
          </a:p>
          <a:p>
            <a:pPr marL="0" indent="0">
              <a:buNone/>
            </a:pPr>
            <a:r>
              <a:rPr lang="pt-BR" b="1" dirty="0"/>
              <a:t> </a:t>
            </a:r>
            <a:endParaRPr lang="pt-BR" dirty="0"/>
          </a:p>
          <a:p>
            <a:pPr marL="0" indent="0">
              <a:buNone/>
            </a:pPr>
            <a:r>
              <a:rPr lang="pt-BR" sz="3400" b="1" dirty="0"/>
              <a:t>1.</a:t>
            </a:r>
            <a:r>
              <a:rPr lang="pt-BR" sz="3400" dirty="0"/>
              <a:t> </a:t>
            </a:r>
            <a:r>
              <a:rPr lang="pt-BR" sz="3400" i="1" dirty="0"/>
              <a:t>O Elenco das Leituras da Missa,</a:t>
            </a:r>
            <a:r>
              <a:rPr lang="pt-BR" sz="3400" dirty="0"/>
              <a:t> tal como se encontra no Lecionário do</a:t>
            </a:r>
          </a:p>
          <a:p>
            <a:pPr marL="0" indent="0">
              <a:buNone/>
            </a:pPr>
            <a:r>
              <a:rPr lang="pt-BR" sz="3400" dirty="0"/>
              <a:t>Missal Romano, foi realizado, em primeiro lugar, para obter um fim pastoral, seguindo o</a:t>
            </a:r>
          </a:p>
          <a:p>
            <a:pPr marL="0" indent="0">
              <a:buNone/>
            </a:pPr>
            <a:r>
              <a:rPr lang="pt-BR" sz="3400" dirty="0"/>
              <a:t>espírito do Concílio Vaticano II. </a:t>
            </a:r>
          </a:p>
          <a:p>
            <a:pPr marL="0" indent="0">
              <a:buNone/>
            </a:pPr>
            <a:r>
              <a:rPr lang="pt-BR" sz="3400" dirty="0"/>
              <a:t> </a:t>
            </a:r>
          </a:p>
          <a:p>
            <a:pPr marL="0" indent="0">
              <a:buNone/>
            </a:pPr>
            <a:r>
              <a:rPr lang="pt-BR" sz="3400" dirty="0"/>
              <a:t>Para conseguir esse fim, não só os princípios em que se</a:t>
            </a:r>
          </a:p>
          <a:p>
            <a:pPr marL="0" indent="0">
              <a:buNone/>
            </a:pPr>
            <a:r>
              <a:rPr lang="pt-BR" sz="3400" dirty="0"/>
              <a:t>baseia o novo </a:t>
            </a:r>
            <a:r>
              <a:rPr lang="pt-BR" sz="3400" i="1" dirty="0"/>
              <a:t>Ordo,</a:t>
            </a:r>
            <a:r>
              <a:rPr lang="pt-BR" sz="3400" dirty="0"/>
              <a:t> mas também a escolha dos próprios textos que se colocam a seguir,</a:t>
            </a:r>
          </a:p>
          <a:p>
            <a:pPr marL="0" indent="0">
              <a:buNone/>
            </a:pPr>
            <a:r>
              <a:rPr lang="pt-BR" sz="3400" dirty="0"/>
              <a:t>foram revistos e elaborados várias vezes, com a cooperação de muitas pessoas de todo o</a:t>
            </a:r>
          </a:p>
          <a:p>
            <a:pPr marL="0" indent="0">
              <a:buNone/>
            </a:pPr>
            <a:r>
              <a:rPr lang="pt-BR" sz="3400" dirty="0"/>
              <a:t>mundo, versadas em matérias exegéticas, litúrgicas, catequéticas e pastorais. </a:t>
            </a:r>
          </a:p>
          <a:p>
            <a:pPr marL="0" indent="0">
              <a:buNone/>
            </a:pPr>
            <a:r>
              <a:rPr lang="pt-BR" sz="3400" i="1" dirty="0"/>
              <a:t>O Elenco das</a:t>
            </a:r>
            <a:r>
              <a:rPr lang="pt-BR" sz="3400" dirty="0"/>
              <a:t> </a:t>
            </a:r>
            <a:r>
              <a:rPr lang="pt-BR" sz="3400" i="1" dirty="0"/>
              <a:t>leituras da Missa</a:t>
            </a:r>
            <a:r>
              <a:rPr lang="pt-BR" sz="3400" dirty="0"/>
              <a:t> é o resultado deste trabalho comum.</a:t>
            </a:r>
          </a:p>
          <a:p>
            <a:pPr marL="0" indent="0">
              <a:buNone/>
            </a:pPr>
            <a:r>
              <a:rPr lang="pt-BR" sz="3400" dirty="0"/>
              <a:t> 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4544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32D23-44B6-7C12-01A4-7A532929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5132"/>
            <a:ext cx="9601200" cy="172372"/>
          </a:xfrm>
        </p:spPr>
        <p:txBody>
          <a:bodyPr>
            <a:normAutofit fontScale="90000"/>
          </a:bodyPr>
          <a:lstStyle/>
          <a:p>
            <a:pPr algn="ctr"/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348F34-12D9-6B1A-D581-1CE0051F6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884583"/>
            <a:ext cx="10485783" cy="57382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800" dirty="0"/>
          </a:p>
          <a:p>
            <a:pPr marL="0" indent="0">
              <a:lnSpc>
                <a:spcPct val="150000"/>
              </a:lnSpc>
              <a:buNone/>
            </a:pPr>
            <a:r>
              <a:rPr lang="pt-BR" sz="2800" dirty="0"/>
              <a:t>O sacerdote que celebra com participação do povo procurará em primeiro lugar o bem espiritual dos fiéis e evitará impor-lhes as próprias preferências. Procurará de maneira especial não omitir com frequência e sem motivo suficiente as leituras indicadas para cada dia no Lecionário Ferial, pois é desejo da Igreja que os fiéis disponham da mesa da Palavra de Deus ricamente servida.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158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32D23-44B6-7C12-01A4-7A532929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5132"/>
            <a:ext cx="9601200" cy="172372"/>
          </a:xfrm>
        </p:spPr>
        <p:txBody>
          <a:bodyPr>
            <a:normAutofit fontScale="90000"/>
          </a:bodyPr>
          <a:lstStyle/>
          <a:p>
            <a:pPr algn="ctr"/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348F34-12D9-6B1A-D581-1CE0051F6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884583"/>
            <a:ext cx="10485783" cy="57382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/>
              <a:t>24.</a:t>
            </a:r>
            <a:r>
              <a:rPr lang="pt-BR" sz="2400" dirty="0"/>
              <a:t> Além disso, nas celebrações dos santos, é preciso levar em consideração o</a:t>
            </a:r>
          </a:p>
          <a:p>
            <a:pPr marL="0" indent="0">
              <a:buNone/>
            </a:pPr>
            <a:r>
              <a:rPr lang="pt-BR" sz="2400" dirty="0"/>
              <a:t>seguinte: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a) Nas solenidades e festas devem-se empregar sempre as leituras que se</a:t>
            </a:r>
          </a:p>
          <a:p>
            <a:pPr marL="0" indent="0">
              <a:buNone/>
            </a:pPr>
            <a:r>
              <a:rPr lang="pt-BR" dirty="0"/>
              <a:t>encontram no Próprio ou no Comum; nas celebrações do calendário geral indicam-se</a:t>
            </a:r>
          </a:p>
          <a:p>
            <a:pPr marL="0" indent="0">
              <a:buNone/>
            </a:pPr>
            <a:r>
              <a:rPr lang="pt-BR" dirty="0"/>
              <a:t>sempre leituras próprias.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err="1"/>
              <a:t>b</a:t>
            </a:r>
            <a:r>
              <a:rPr lang="pt-BR" dirty="0"/>
              <a:t>) Nas solenidades dos calendários particulares devem propor-se três leituras: a</a:t>
            </a:r>
          </a:p>
          <a:p>
            <a:pPr marL="0" indent="0">
              <a:buNone/>
            </a:pPr>
            <a:r>
              <a:rPr lang="pt-BR" dirty="0"/>
              <a:t>primeira do Antigo Testamento (no Tempo Pascal, dos Atos dos Apóstolos ou do</a:t>
            </a:r>
          </a:p>
          <a:p>
            <a:pPr marL="0" indent="0">
              <a:buNone/>
            </a:pPr>
            <a:r>
              <a:rPr lang="pt-BR" dirty="0"/>
              <a:t>Apocalipse), a segunda do Apóstolo e a terceira do Evangelho, a não ser que a Conferência</a:t>
            </a:r>
          </a:p>
          <a:p>
            <a:pPr marL="0" indent="0">
              <a:buNone/>
            </a:pPr>
            <a:r>
              <a:rPr lang="pt-BR" dirty="0"/>
              <a:t>Episcopal* tenha determinado que se deva haver só duas leituras.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888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32D23-44B6-7C12-01A4-7A532929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5132"/>
            <a:ext cx="9601200" cy="172372"/>
          </a:xfrm>
        </p:spPr>
        <p:txBody>
          <a:bodyPr>
            <a:normAutofit fontScale="90000"/>
          </a:bodyPr>
          <a:lstStyle/>
          <a:p>
            <a:pPr algn="ctr"/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348F34-12D9-6B1A-D581-1CE0051F6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884583"/>
            <a:ext cx="10485783" cy="57382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400" dirty="0"/>
          </a:p>
          <a:p>
            <a:pPr marL="0" indent="0">
              <a:lnSpc>
                <a:spcPct val="150000"/>
              </a:lnSpc>
              <a:buNone/>
            </a:pPr>
            <a:r>
              <a:rPr lang="pt-BR" sz="2400" dirty="0"/>
              <a:t>c) Nas festas e memórias em que há somente duas leituras, a primeira pode ser escolhida do Antigo Testamento ou do Apóstolo, a segunda do Evangelho. Todavia, </a:t>
            </a:r>
            <a:r>
              <a:rPr lang="pt-BR" sz="2400" dirty="0" err="1"/>
              <a:t>notempo</a:t>
            </a:r>
            <a:r>
              <a:rPr lang="pt-BR" sz="2400" dirty="0"/>
              <a:t> pascal, segundo o costume tradicional da Igreja, a primeira leitura deve ser do Apóstolo, a segunda, na medida do possível, do Evangelho de São João.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9237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32D23-44B6-7C12-01A4-7A532929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5132"/>
            <a:ext cx="9601200" cy="172372"/>
          </a:xfrm>
        </p:spPr>
        <p:txBody>
          <a:bodyPr>
            <a:normAutofit fontScale="90000"/>
          </a:bodyPr>
          <a:lstStyle/>
          <a:p>
            <a:pPr algn="ctr"/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348F34-12D9-6B1A-D581-1CE0051F6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884583"/>
            <a:ext cx="10485783" cy="57382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/>
              <a:t>6.º As outras parte do Elenco das Leituras da Missa</a:t>
            </a:r>
            <a:endParaRPr lang="pt-BR" sz="3000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b="1" dirty="0"/>
              <a:t>25.</a:t>
            </a:r>
            <a:r>
              <a:rPr lang="pt-BR" dirty="0"/>
              <a:t> No </a:t>
            </a:r>
            <a:r>
              <a:rPr lang="pt-BR" i="1" dirty="0"/>
              <a:t>Elenco das Leituras da Missa</a:t>
            </a:r>
            <a:r>
              <a:rPr lang="pt-BR" dirty="0"/>
              <a:t> para as missas rituais, indicam-se os</a:t>
            </a:r>
          </a:p>
          <a:p>
            <a:pPr marL="0" indent="0">
              <a:buNone/>
            </a:pPr>
            <a:r>
              <a:rPr lang="pt-BR" dirty="0"/>
              <a:t>mesmos textos que já foram promulgados nos respectivos Rituais, excetuando, como é</a:t>
            </a:r>
          </a:p>
          <a:p>
            <a:pPr marL="0" indent="0">
              <a:buNone/>
            </a:pPr>
            <a:r>
              <a:rPr lang="pt-BR" dirty="0"/>
              <a:t>natural, os textos pertencentes às celebrações que não se podem juntar com a missa.</a:t>
            </a:r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b="1" dirty="0"/>
              <a:t>26.</a:t>
            </a:r>
            <a:r>
              <a:rPr lang="pt-BR" dirty="0"/>
              <a:t> O </a:t>
            </a:r>
            <a:r>
              <a:rPr lang="pt-BR" i="1" dirty="0"/>
              <a:t>Elenco das Leituras da Missa</a:t>
            </a:r>
            <a:r>
              <a:rPr lang="pt-BR" dirty="0"/>
              <a:t> para diversas necessidades, votivas e de</a:t>
            </a:r>
          </a:p>
          <a:p>
            <a:pPr marL="0" indent="0">
              <a:buNone/>
            </a:pPr>
            <a:r>
              <a:rPr lang="pt-BR" dirty="0"/>
              <a:t>defuntos, apresenta diversidade de textos que podem prestar uma valiosa ajuda para adaptar</a:t>
            </a:r>
          </a:p>
          <a:p>
            <a:pPr marL="0" indent="0">
              <a:buNone/>
            </a:pPr>
            <a:r>
              <a:rPr lang="pt-BR" dirty="0"/>
              <a:t>estas celebrações às características, às circunstâncias e aos problemas das diversas</a:t>
            </a:r>
          </a:p>
          <a:p>
            <a:pPr marL="0" indent="0">
              <a:buNone/>
            </a:pPr>
            <a:r>
              <a:rPr lang="pt-BR" dirty="0"/>
              <a:t>assembleias que delas participam.</a:t>
            </a:r>
          </a:p>
          <a:p>
            <a:pPr marL="0" indent="0">
              <a:buNone/>
            </a:pPr>
            <a:endParaRPr lang="pt-BR" b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3363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32D23-44B6-7C12-01A4-7A532929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5132"/>
            <a:ext cx="9601200" cy="172372"/>
          </a:xfrm>
        </p:spPr>
        <p:txBody>
          <a:bodyPr>
            <a:normAutofit fontScale="90000"/>
          </a:bodyPr>
          <a:lstStyle/>
          <a:p>
            <a:pPr algn="ctr"/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348F34-12D9-6B1A-D581-1CE0051F6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884583"/>
            <a:ext cx="10485783" cy="573828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pt-BR" b="1" dirty="0"/>
          </a:p>
          <a:p>
            <a:pPr marL="0" indent="0">
              <a:lnSpc>
                <a:spcPct val="150000"/>
              </a:lnSpc>
              <a:buNone/>
            </a:pPr>
            <a:r>
              <a:rPr lang="pt-BR" b="1" dirty="0"/>
              <a:t>27.</a:t>
            </a:r>
            <a:r>
              <a:rPr lang="pt-BR" dirty="0"/>
              <a:t> Nas missas rituais, para diversas necessidades, votivas e de defuntos,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dirty="0"/>
              <a:t>quando se propõem vários textos para a mesma leitura, a escolha se faz com os mesmos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dirty="0"/>
              <a:t>critérios anteriormente descritos para escolher as leituras do Comum dos Santos.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b="1" dirty="0"/>
              <a:t>28.</a:t>
            </a:r>
            <a:r>
              <a:rPr lang="pt-BR" dirty="0"/>
              <a:t> Quando alguma missa ritual estiver proibida e, segundo as normas indicadas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dirty="0"/>
              <a:t>em cada rito, se permitir tomar uma leitura daquelas propostas para as missas rituais, deve-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dirty="0"/>
              <a:t>se atender ao bem comum espiritual dos que participam.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796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32D23-44B6-7C12-01A4-7A532929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5132"/>
            <a:ext cx="9601200" cy="172372"/>
          </a:xfrm>
        </p:spPr>
        <p:txBody>
          <a:bodyPr>
            <a:normAutofit fontScale="90000"/>
          </a:bodyPr>
          <a:lstStyle/>
          <a:p>
            <a:pPr algn="ctr"/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348F34-12D9-6B1A-D581-1CE0051F6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884583"/>
            <a:ext cx="10485783" cy="57382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err="1"/>
              <a:t>b</a:t>
            </a:r>
            <a:r>
              <a:rPr lang="pt-BR" sz="2400" b="1" dirty="0"/>
              <a:t>) O salmo responsorial e a aclamação antes da leitura do Evangelho</a:t>
            </a:r>
            <a:endParaRPr lang="pt-BR" sz="2400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b="1" dirty="0"/>
              <a:t>29.</a:t>
            </a:r>
            <a:r>
              <a:rPr lang="pt-BR" dirty="0"/>
              <a:t> Entre esses cânticos, tem especial importância o salmo que se segue à</a:t>
            </a:r>
          </a:p>
          <a:p>
            <a:pPr marL="0" indent="0">
              <a:buNone/>
            </a:pPr>
            <a:r>
              <a:rPr lang="pt-BR" dirty="0"/>
              <a:t>primeira leitura. Como norma, deve-se tomar o salmo indicado para leitura, a não ser que se</a:t>
            </a:r>
          </a:p>
          <a:p>
            <a:pPr marL="0" indent="0">
              <a:buNone/>
            </a:pPr>
            <a:r>
              <a:rPr lang="pt-BR" dirty="0"/>
              <a:t>trate de leituras do Comum dos Santos, das missas rituais, para diversas necessidades,</a:t>
            </a:r>
          </a:p>
          <a:p>
            <a:pPr marL="0" indent="0">
              <a:buNone/>
            </a:pPr>
            <a:r>
              <a:rPr lang="pt-BR" dirty="0"/>
              <a:t>votivas ou de defuntos, já que nestes casos a escolha cabe ao sacerdote celebrante, que agirá</a:t>
            </a:r>
          </a:p>
          <a:p>
            <a:pPr marL="0" indent="0">
              <a:buNone/>
            </a:pPr>
            <a:r>
              <a:rPr lang="pt-BR" dirty="0"/>
              <a:t>segundo a utilidade pastoral dos participantes.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/>
              <a:t>30.</a:t>
            </a:r>
            <a:r>
              <a:rPr lang="pt-BR" dirty="0"/>
              <a:t> O outro canto, que se faz depois da segunda leitura, antes do Evangelho, é</a:t>
            </a:r>
          </a:p>
          <a:p>
            <a:pPr marL="0" indent="0">
              <a:buNone/>
            </a:pPr>
            <a:r>
              <a:rPr lang="pt-BR" dirty="0"/>
              <a:t>determinado em cada missa e está relacionado com o Evangelho, ou então é deixado à livre</a:t>
            </a:r>
          </a:p>
          <a:p>
            <a:pPr marL="0" indent="0">
              <a:buNone/>
            </a:pPr>
            <a:r>
              <a:rPr lang="pt-BR" dirty="0"/>
              <a:t>escolha entre a série comum de cada tempo litúrgico ou do Comum.</a:t>
            </a:r>
          </a:p>
          <a:p>
            <a:pPr marL="0" indent="0">
              <a:buNone/>
            </a:pPr>
            <a:endParaRPr lang="pt-BR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653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32D23-44B6-7C12-01A4-7A532929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5132"/>
            <a:ext cx="9601200" cy="172372"/>
          </a:xfrm>
        </p:spPr>
        <p:txBody>
          <a:bodyPr>
            <a:normAutofit fontScale="90000"/>
          </a:bodyPr>
          <a:lstStyle/>
          <a:p>
            <a:pPr algn="ctr"/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348F34-12D9-6B1A-D581-1CE0051F6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884583"/>
            <a:ext cx="10485783" cy="57382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200" b="1" dirty="0"/>
              <a:t>Descrição do Elenco das Leituras da Missa</a:t>
            </a:r>
            <a:endParaRPr lang="pt-BR" sz="3200" dirty="0"/>
          </a:p>
          <a:p>
            <a:pPr marL="0" indent="0" algn="ctr">
              <a:buNone/>
            </a:pPr>
            <a:endParaRPr lang="pt-BR" sz="3200" b="1" dirty="0"/>
          </a:p>
          <a:p>
            <a:pPr marL="0" indent="0">
              <a:buNone/>
            </a:pPr>
            <a:r>
              <a:rPr lang="pt-BR" sz="2400" b="1" dirty="0"/>
              <a:t>32.</a:t>
            </a:r>
            <a:r>
              <a:rPr lang="pt-BR" sz="2400" dirty="0"/>
              <a:t> Para ajudar os pastores de almas a conhecer a estrutura do </a:t>
            </a:r>
            <a:r>
              <a:rPr lang="pt-BR" sz="2400" i="1" dirty="0"/>
              <a:t>Elenco das</a:t>
            </a:r>
            <a:endParaRPr lang="pt-BR" sz="2400" dirty="0"/>
          </a:p>
          <a:p>
            <a:pPr marL="0" indent="0">
              <a:buNone/>
            </a:pPr>
            <a:r>
              <a:rPr lang="pt-BR" sz="2400" i="1" dirty="0"/>
              <a:t>Leituras da Missa</a:t>
            </a:r>
            <a:r>
              <a:rPr lang="pt-BR" sz="2400" dirty="0"/>
              <a:t>, para que usem de forma viva e com proveito dos fiéis, parece oportuno</a:t>
            </a:r>
          </a:p>
          <a:p>
            <a:pPr marL="0" indent="0">
              <a:buNone/>
            </a:pPr>
            <a:r>
              <a:rPr lang="pt-BR" sz="2400" dirty="0"/>
              <a:t>dar dele uma breve descrição, pelo menos no que se refere às principais celebrações e aos</a:t>
            </a:r>
          </a:p>
          <a:p>
            <a:pPr marL="0" indent="0">
              <a:buNone/>
            </a:pPr>
            <a:r>
              <a:rPr lang="pt-BR" sz="2400" dirty="0"/>
              <a:t>diversos tempos do ano litúrgico, em atenção aos quais se escolheram as leituras segundo as</a:t>
            </a:r>
          </a:p>
          <a:p>
            <a:pPr marL="0" indent="0">
              <a:buNone/>
            </a:pPr>
            <a:r>
              <a:rPr lang="pt-BR" sz="2400" dirty="0"/>
              <a:t>normas antes indicadas.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5914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32D23-44B6-7C12-01A4-7A532929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5132"/>
            <a:ext cx="9601200" cy="172372"/>
          </a:xfrm>
        </p:spPr>
        <p:txBody>
          <a:bodyPr>
            <a:normAutofit fontScale="90000"/>
          </a:bodyPr>
          <a:lstStyle/>
          <a:p>
            <a:pPr algn="ctr"/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348F34-12D9-6B1A-D581-1CE0051F6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884583"/>
            <a:ext cx="10485783" cy="57382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/>
              <a:t>1. Tempo do Advento</a:t>
            </a:r>
            <a:endParaRPr lang="pt-BR" sz="2800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b="1" dirty="0"/>
              <a:t>a) Domingos</a:t>
            </a:r>
            <a:endParaRPr lang="pt-BR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b="1" dirty="0"/>
              <a:t>33.</a:t>
            </a:r>
            <a:r>
              <a:rPr lang="pt-BR" dirty="0"/>
              <a:t> As leituras do Evangelho têm uma característica própria: refere-se à vinda</a:t>
            </a:r>
          </a:p>
          <a:p>
            <a:pPr marL="0" indent="0">
              <a:buNone/>
            </a:pPr>
            <a:r>
              <a:rPr lang="pt-BR" dirty="0"/>
              <a:t>do Senhor no final dos tempos (primeiro domingo), a João Batista (segundo e terceiro</a:t>
            </a:r>
          </a:p>
          <a:p>
            <a:pPr marL="0" indent="0">
              <a:buNone/>
            </a:pPr>
            <a:r>
              <a:rPr lang="pt-BR" dirty="0"/>
              <a:t>domingos), aos acontecimentos que preparam de perto o nascimento do Senhor (quarto</a:t>
            </a:r>
          </a:p>
          <a:p>
            <a:pPr marL="0" indent="0">
              <a:buNone/>
            </a:pPr>
            <a:r>
              <a:rPr lang="pt-BR" dirty="0"/>
              <a:t>domingo).</a:t>
            </a:r>
          </a:p>
          <a:p>
            <a:pPr marL="0" indent="0">
              <a:buNone/>
            </a:pPr>
            <a:r>
              <a:rPr lang="pt-BR" dirty="0"/>
              <a:t>As leituras do Antigo Testamento são profecias sobre o Messias e o tempo</a:t>
            </a:r>
          </a:p>
          <a:p>
            <a:pPr marL="0" indent="0">
              <a:buNone/>
            </a:pPr>
            <a:r>
              <a:rPr lang="pt-BR" dirty="0"/>
              <a:t>messiânico, tiradas principalmente do livro de Isaías. As leituras do Apóstolo contêm</a:t>
            </a:r>
          </a:p>
          <a:p>
            <a:pPr marL="0" indent="0">
              <a:buNone/>
            </a:pPr>
            <a:r>
              <a:rPr lang="pt-BR" dirty="0"/>
              <a:t>exortações e ensinamentos relativos às diversas características deste tempo.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7976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32D23-44B6-7C12-01A4-7A532929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5132"/>
            <a:ext cx="9601200" cy="172372"/>
          </a:xfrm>
        </p:spPr>
        <p:txBody>
          <a:bodyPr>
            <a:normAutofit fontScale="90000"/>
          </a:bodyPr>
          <a:lstStyle/>
          <a:p>
            <a:pPr algn="ctr"/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348F34-12D9-6B1A-D581-1CE0051F6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884583"/>
            <a:ext cx="10485783" cy="57382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err="1"/>
              <a:t>b</a:t>
            </a:r>
            <a:r>
              <a:rPr lang="pt-BR" sz="2400" b="1" dirty="0"/>
              <a:t>) Dias da semana</a:t>
            </a:r>
            <a:endParaRPr lang="pt-BR" sz="2400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b="1" dirty="0"/>
              <a:t>34.</a:t>
            </a:r>
            <a:r>
              <a:rPr lang="pt-BR" dirty="0"/>
              <a:t> Há duas séries de leituras, uma desde o princípio até o dia 16 de dezembro,</a:t>
            </a:r>
          </a:p>
          <a:p>
            <a:pPr marL="0" indent="0">
              <a:buNone/>
            </a:pPr>
            <a:r>
              <a:rPr lang="pt-BR" dirty="0"/>
              <a:t>a outra do dia 17 a 24.</a:t>
            </a:r>
          </a:p>
          <a:p>
            <a:pPr marL="0" indent="0">
              <a:buNone/>
            </a:pPr>
            <a:r>
              <a:rPr lang="pt-BR" dirty="0"/>
              <a:t>Na primeira parte do Advento, lê-se o livro de Isaías, seguindo a ordem do</a:t>
            </a:r>
          </a:p>
          <a:p>
            <a:pPr marL="0" indent="0">
              <a:buNone/>
            </a:pPr>
            <a:r>
              <a:rPr lang="pt-BR" dirty="0"/>
              <a:t>livro, sem excluir aquelas </a:t>
            </a:r>
            <a:r>
              <a:rPr lang="pt-BR" dirty="0" err="1"/>
              <a:t>perícopes</a:t>
            </a:r>
            <a:r>
              <a:rPr lang="pt-BR" dirty="0"/>
              <a:t> mais importantes que se leem também aos domingos.</a:t>
            </a:r>
          </a:p>
          <a:p>
            <a:pPr marL="0" indent="0">
              <a:buNone/>
            </a:pPr>
            <a:r>
              <a:rPr lang="pt-BR" dirty="0"/>
              <a:t>Os Evangelhos destes dias estão relacionados com a primeira leitura.</a:t>
            </a:r>
          </a:p>
          <a:p>
            <a:pPr marL="0" indent="0">
              <a:buNone/>
            </a:pPr>
            <a:r>
              <a:rPr lang="pt-BR" dirty="0"/>
              <a:t>A partir da quinta-feira da segunda semana, começam as leituras do Evangelho</a:t>
            </a:r>
          </a:p>
          <a:p>
            <a:pPr marL="0" indent="0">
              <a:buNone/>
            </a:pPr>
            <a:r>
              <a:rPr lang="pt-BR" dirty="0"/>
              <a:t>sobre João Batista; a primeira leitura é uma continuação do livro de Isaías ou um texto</a:t>
            </a:r>
          </a:p>
          <a:p>
            <a:pPr marL="0" indent="0">
              <a:buNone/>
            </a:pPr>
            <a:r>
              <a:rPr lang="pt-BR" dirty="0"/>
              <a:t>relacionado com o Evangelho.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475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32D23-44B6-7C12-01A4-7A532929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5132"/>
            <a:ext cx="9601200" cy="172372"/>
          </a:xfrm>
        </p:spPr>
        <p:txBody>
          <a:bodyPr>
            <a:normAutofit fontScale="90000"/>
          </a:bodyPr>
          <a:lstStyle/>
          <a:p>
            <a:pPr algn="ctr"/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348F34-12D9-6B1A-D581-1CE0051F6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884583"/>
            <a:ext cx="10485783" cy="57382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2400" dirty="0"/>
              <a:t>Na última semana antes do Natal, leem-se os acontecimentos que preparam</a:t>
            </a:r>
          </a:p>
          <a:p>
            <a:pPr marL="0" indent="0">
              <a:buNone/>
            </a:pPr>
            <a:r>
              <a:rPr lang="pt-BR" sz="2400" dirty="0"/>
              <a:t>imediatamente o nascimento do Senhor, tirados do Evangelho de São Mateus (cap. 1) e de</a:t>
            </a:r>
          </a:p>
          <a:p>
            <a:pPr marL="0" indent="0">
              <a:buNone/>
            </a:pPr>
            <a:r>
              <a:rPr lang="pt-BR" sz="2400" dirty="0"/>
              <a:t>São Lucas (cap. 1). Para a primeira leitura foram selecionados alguns textos de diversos</a:t>
            </a:r>
          </a:p>
          <a:p>
            <a:pPr marL="0" indent="0">
              <a:buNone/>
            </a:pPr>
            <a:r>
              <a:rPr lang="pt-BR" sz="2400" dirty="0"/>
              <a:t>livros do Antigo Testamento, levando em consideração o Evangelho do dia; entre eles se</a:t>
            </a:r>
          </a:p>
          <a:p>
            <a:pPr marL="0" indent="0">
              <a:buNone/>
            </a:pPr>
            <a:r>
              <a:rPr lang="pt-BR" sz="2400" dirty="0"/>
              <a:t>encontram alguns vaticínios messiânicos de grande importância.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489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32D23-44B6-7C12-01A4-7A532929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5132"/>
            <a:ext cx="9601200" cy="172372"/>
          </a:xfrm>
        </p:spPr>
        <p:txBody>
          <a:bodyPr>
            <a:normAutofit fontScale="90000"/>
          </a:bodyPr>
          <a:lstStyle/>
          <a:p>
            <a:pPr algn="ctr"/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348F34-12D9-6B1A-D581-1CE0051F6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884583"/>
            <a:ext cx="10485783" cy="57382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sz="2400" b="1" dirty="0"/>
              <a:t>2. </a:t>
            </a:r>
            <a:r>
              <a:rPr lang="pt-BR" sz="2400" dirty="0"/>
              <a:t>Nesta reforma pareceu conveniente elaborar um só </a:t>
            </a:r>
            <a:r>
              <a:rPr lang="pt-BR" sz="2400" i="1" dirty="0"/>
              <a:t>Elenco das Leituras da</a:t>
            </a:r>
            <a:endParaRPr lang="pt-BR" sz="2400" dirty="0"/>
          </a:p>
          <a:p>
            <a:pPr marL="0" indent="0">
              <a:buNone/>
            </a:pPr>
            <a:r>
              <a:rPr lang="pt-BR" sz="2400" i="1" dirty="0"/>
              <a:t>Missa,</a:t>
            </a:r>
            <a:r>
              <a:rPr lang="pt-BR" sz="2400" dirty="0"/>
              <a:t> rico e abundante quanto possível, de acordo com a vontade e as normas do Concílio</a:t>
            </a:r>
          </a:p>
          <a:p>
            <a:pPr marL="0" indent="0">
              <a:buNone/>
            </a:pPr>
            <a:r>
              <a:rPr lang="pt-BR" sz="2400" dirty="0"/>
              <a:t>Vaticano II, mas que, ao mesmo tempo, por sua forma se acomodasse aos determinados</a:t>
            </a:r>
          </a:p>
          <a:p>
            <a:pPr marL="0" indent="0">
              <a:buNone/>
            </a:pPr>
            <a:r>
              <a:rPr lang="pt-BR" sz="2400" dirty="0"/>
              <a:t>costumes e exigências das Igrejas particulares e das assembleias celebrantes. </a:t>
            </a:r>
          </a:p>
          <a:p>
            <a:pPr marL="0" indent="0">
              <a:buNone/>
            </a:pPr>
            <a:r>
              <a:rPr lang="pt-BR" sz="2400" dirty="0"/>
              <a:t>Por esta razão, os encarregados de elaborar essa reforma se preocuparam em salvaguardar a </a:t>
            </a:r>
          </a:p>
          <a:p>
            <a:pPr marL="0" indent="0">
              <a:buNone/>
            </a:pPr>
            <a:r>
              <a:rPr lang="pt-BR" sz="2400" dirty="0"/>
              <a:t>tradição litúrgica do rito romano,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77061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32D23-44B6-7C12-01A4-7A532929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5132"/>
            <a:ext cx="9601200" cy="172372"/>
          </a:xfrm>
        </p:spPr>
        <p:txBody>
          <a:bodyPr>
            <a:normAutofit fontScale="90000"/>
          </a:bodyPr>
          <a:lstStyle/>
          <a:p>
            <a:pPr algn="ctr"/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348F34-12D9-6B1A-D581-1CE0051F6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884583"/>
            <a:ext cx="10485783" cy="57382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/>
              <a:t>2. Tempo do Natal</a:t>
            </a:r>
            <a:endParaRPr lang="pt-BR" sz="2800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b="1" dirty="0"/>
              <a:t>a) Solenidades, festas e domingos</a:t>
            </a:r>
            <a:endParaRPr lang="pt-BR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b="1" dirty="0"/>
              <a:t>35.</a:t>
            </a:r>
            <a:r>
              <a:rPr lang="pt-BR" dirty="0"/>
              <a:t> Na vigília e nas três missas do Natal, as leituras, tanto proféticas como as</a:t>
            </a:r>
          </a:p>
          <a:p>
            <a:pPr marL="0" indent="0">
              <a:buNone/>
            </a:pPr>
            <a:r>
              <a:rPr lang="pt-BR" dirty="0"/>
              <a:t>demais, foram tiradas da tradição romana.</a:t>
            </a:r>
          </a:p>
          <a:p>
            <a:pPr marL="0" indent="0">
              <a:buNone/>
            </a:pPr>
            <a:r>
              <a:rPr lang="pt-BR" dirty="0"/>
              <a:t>No domingo dentro da oitava do Natal, festa da Sagrada Família, o Evangelho é</a:t>
            </a:r>
          </a:p>
          <a:p>
            <a:pPr marL="0" indent="0">
              <a:buNone/>
            </a:pPr>
            <a:r>
              <a:rPr lang="pt-BR" dirty="0"/>
              <a:t>da infância de Jesus, as outras leituras falam das virtudes da vida doméstica.</a:t>
            </a:r>
          </a:p>
          <a:p>
            <a:pPr marL="0" indent="0">
              <a:buNone/>
            </a:pPr>
            <a:r>
              <a:rPr lang="pt-BR" dirty="0"/>
              <a:t>Na oitava do Natal e solenidade de Santa Maria, Mãe de Deus, as leituras tratam23</a:t>
            </a:r>
          </a:p>
          <a:p>
            <a:pPr marL="0" indent="0">
              <a:buNone/>
            </a:pPr>
            <a:r>
              <a:rPr lang="pt-BR" dirty="0"/>
              <a:t>da Virgem, Mãe de Deus, e da imposição do Santíssimo Nome de Jesus.</a:t>
            </a:r>
          </a:p>
          <a:p>
            <a:pPr marL="0" indent="0">
              <a:buNone/>
            </a:pPr>
            <a:r>
              <a:rPr lang="pt-BR" dirty="0"/>
              <a:t>No segundo domingo depois do Natal, as leituras tratam do mistério da</a:t>
            </a:r>
          </a:p>
          <a:p>
            <a:pPr marL="0" indent="0">
              <a:buNone/>
            </a:pPr>
            <a:r>
              <a:rPr lang="pt-BR" dirty="0"/>
              <a:t>encarnação.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7321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32D23-44B6-7C12-01A4-7A532929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5132"/>
            <a:ext cx="9601200" cy="172372"/>
          </a:xfrm>
        </p:spPr>
        <p:txBody>
          <a:bodyPr>
            <a:normAutofit fontScale="90000"/>
          </a:bodyPr>
          <a:lstStyle/>
          <a:p>
            <a:pPr algn="ctr"/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348F34-12D9-6B1A-D581-1CE0051F6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884583"/>
            <a:ext cx="10485783" cy="57382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Na Epifania do Senhor, a leitura do Antigo Testamento e o Evangelho</a:t>
            </a:r>
          </a:p>
          <a:p>
            <a:pPr marL="0" indent="0">
              <a:buNone/>
            </a:pPr>
            <a:r>
              <a:rPr lang="pt-BR" dirty="0"/>
              <a:t>conservam a tradição romana; na leitura apostólica, lê-se um texto relativo à vocação dos</a:t>
            </a:r>
          </a:p>
          <a:p>
            <a:pPr marL="0" indent="0">
              <a:buNone/>
            </a:pPr>
            <a:r>
              <a:rPr lang="pt-BR" dirty="0"/>
              <a:t>pagãos à salvação.</a:t>
            </a:r>
          </a:p>
          <a:p>
            <a:pPr marL="0" indent="0">
              <a:buNone/>
            </a:pPr>
            <a:r>
              <a:rPr lang="pt-BR" dirty="0"/>
              <a:t>Na festa do Batismo do Senhor, os textos referem-se a este mistério.</a:t>
            </a:r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b="1" dirty="0" err="1"/>
              <a:t>b</a:t>
            </a:r>
            <a:r>
              <a:rPr lang="pt-BR" b="1" dirty="0"/>
              <a:t>) Dias de semana</a:t>
            </a:r>
            <a:endParaRPr lang="pt-BR" dirty="0"/>
          </a:p>
          <a:p>
            <a:pPr marL="0" indent="0">
              <a:buNone/>
            </a:pPr>
            <a:r>
              <a:rPr lang="pt-BR" b="1" dirty="0"/>
              <a:t>36.</a:t>
            </a:r>
            <a:r>
              <a:rPr lang="pt-BR" dirty="0"/>
              <a:t> Desde o dia 29 de dezembro, faz-se uma leitura contínua de toda a primeira</a:t>
            </a:r>
          </a:p>
          <a:p>
            <a:pPr marL="0" indent="0">
              <a:buNone/>
            </a:pPr>
            <a:r>
              <a:rPr lang="pt-BR" dirty="0"/>
              <a:t>carta de São João, que já se começou a ler no dia 27 de dezembro, festa do mesmo São</a:t>
            </a:r>
          </a:p>
          <a:p>
            <a:pPr marL="0" indent="0">
              <a:buNone/>
            </a:pPr>
            <a:r>
              <a:rPr lang="pt-BR" dirty="0"/>
              <a:t>João, e no dia seguinte, festa dos santos inocentes. Os Evangelhos referem-se às</a:t>
            </a:r>
          </a:p>
          <a:p>
            <a:pPr marL="0" indent="0">
              <a:buNone/>
            </a:pPr>
            <a:r>
              <a:rPr lang="pt-BR" dirty="0"/>
              <a:t>manifestações do Senhor. Leem-se os acontecimentos da infância de Jesus, tirados do</a:t>
            </a:r>
          </a:p>
          <a:p>
            <a:pPr marL="0" indent="0">
              <a:buNone/>
            </a:pPr>
            <a:r>
              <a:rPr lang="pt-BR" dirty="0"/>
              <a:t>Evangelho de São Lucas (dias 29 e 30 de dezembro), o primeiro capítulo do Evangelho de</a:t>
            </a:r>
          </a:p>
          <a:p>
            <a:pPr marL="0" indent="0">
              <a:buNone/>
            </a:pPr>
            <a:r>
              <a:rPr lang="pt-BR" dirty="0"/>
              <a:t>São João (31 de dezembro a 5 de janeiro), e as principais manifestações do Senhor,</a:t>
            </a:r>
          </a:p>
          <a:p>
            <a:pPr marL="0" indent="0">
              <a:buNone/>
            </a:pPr>
            <a:r>
              <a:rPr lang="pt-BR" dirty="0"/>
              <a:t>retiradas dos quatro Evangelhos (7 a 12 de janeiro).</a:t>
            </a:r>
          </a:p>
          <a:p>
            <a:pPr marL="0" indent="0">
              <a:buNone/>
            </a:pPr>
            <a:endParaRPr lang="pt-BR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7192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32D23-44B6-7C12-01A4-7A532929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5132"/>
            <a:ext cx="9601200" cy="172372"/>
          </a:xfrm>
        </p:spPr>
        <p:txBody>
          <a:bodyPr>
            <a:normAutofit fontScale="90000"/>
          </a:bodyPr>
          <a:lstStyle/>
          <a:p>
            <a:pPr algn="ctr"/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348F34-12D9-6B1A-D581-1CE0051F6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884583"/>
            <a:ext cx="10485783" cy="57382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/>
              <a:t>3. Tempo da Quaresma</a:t>
            </a:r>
            <a:endParaRPr lang="pt-BR" sz="2400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b="1" dirty="0"/>
              <a:t>a) Domingos</a:t>
            </a:r>
            <a:endParaRPr lang="pt-BR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b="1" dirty="0"/>
              <a:t>37.</a:t>
            </a:r>
            <a:r>
              <a:rPr lang="pt-BR" dirty="0"/>
              <a:t> As leituras do Evangelho são distribuídas da seguinte maneira: no primeiro</a:t>
            </a:r>
          </a:p>
          <a:p>
            <a:pPr marL="0" indent="0">
              <a:buNone/>
            </a:pPr>
            <a:r>
              <a:rPr lang="pt-BR" dirty="0"/>
              <a:t>e segundo domingos, conservam-se as narrações das tentações e da transfiguração do</a:t>
            </a:r>
          </a:p>
          <a:p>
            <a:pPr marL="0" indent="0">
              <a:buNone/>
            </a:pPr>
            <a:r>
              <a:rPr lang="pt-BR" dirty="0"/>
              <a:t>Senhor, mas lidas segundo os três sinóticos.</a:t>
            </a:r>
          </a:p>
          <a:p>
            <a:pPr marL="0" indent="0">
              <a:buNone/>
            </a:pPr>
            <a:r>
              <a:rPr lang="pt-BR" dirty="0"/>
              <a:t>Nos três domingos seguintes, foram recuperados, para o ano A, os evangelhos</a:t>
            </a:r>
          </a:p>
          <a:p>
            <a:pPr marL="0" indent="0">
              <a:buNone/>
            </a:pPr>
            <a:r>
              <a:rPr lang="pt-BR" dirty="0"/>
              <a:t>da samaritana, do cego de nascença e da ressurreição de Lázaro; estes, por serem de grande</a:t>
            </a:r>
          </a:p>
          <a:p>
            <a:pPr marL="0" indent="0">
              <a:buNone/>
            </a:pPr>
            <a:r>
              <a:rPr lang="pt-BR" dirty="0"/>
              <a:t>importância em relação à iniciação cristã, podem ser lidos também nos anos </a:t>
            </a:r>
            <a:r>
              <a:rPr lang="pt-BR" dirty="0" err="1"/>
              <a:t>B</a:t>
            </a:r>
            <a:r>
              <a:rPr lang="pt-BR" dirty="0"/>
              <a:t> e C,</a:t>
            </a:r>
          </a:p>
          <a:p>
            <a:pPr marL="0" indent="0">
              <a:buNone/>
            </a:pPr>
            <a:r>
              <a:rPr lang="pt-BR" dirty="0"/>
              <a:t>sobretudo quando há catecúmenos.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696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32D23-44B6-7C12-01A4-7A532929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5132"/>
            <a:ext cx="9601200" cy="172372"/>
          </a:xfrm>
        </p:spPr>
        <p:txBody>
          <a:bodyPr>
            <a:normAutofit fontScale="90000"/>
          </a:bodyPr>
          <a:lstStyle/>
          <a:p>
            <a:pPr algn="ctr"/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348F34-12D9-6B1A-D581-1CE0051F6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884583"/>
            <a:ext cx="10485783" cy="57382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Todavia, nos anos </a:t>
            </a:r>
            <a:r>
              <a:rPr lang="pt-BR" dirty="0" err="1"/>
              <a:t>B</a:t>
            </a:r>
            <a:r>
              <a:rPr lang="pt-BR" dirty="0"/>
              <a:t> e C há também outros textos, a saber: no ano </a:t>
            </a:r>
            <a:r>
              <a:rPr lang="pt-BR" dirty="0" err="1"/>
              <a:t>B</a:t>
            </a:r>
            <a:r>
              <a:rPr lang="pt-BR" dirty="0"/>
              <a:t>, alguns</a:t>
            </a:r>
          </a:p>
          <a:p>
            <a:pPr marL="0" indent="0">
              <a:buNone/>
            </a:pPr>
            <a:r>
              <a:rPr lang="pt-BR" dirty="0"/>
              <a:t>textos de São João sobre a futura glorificação de Cristo por sua cruz e ressurreição; no ano</a:t>
            </a:r>
          </a:p>
          <a:p>
            <a:pPr marL="0" indent="0">
              <a:buNone/>
            </a:pPr>
            <a:r>
              <a:rPr lang="pt-BR" dirty="0"/>
              <a:t>C, alguns textos de São Lucas sobre a conversão.</a:t>
            </a:r>
          </a:p>
          <a:p>
            <a:pPr marL="0" indent="0">
              <a:buNone/>
            </a:pPr>
            <a:r>
              <a:rPr lang="pt-BR" dirty="0"/>
              <a:t>No domingo de Ramos da Paixão do Senhor, foram escolhidos para a procissão</a:t>
            </a:r>
          </a:p>
          <a:p>
            <a:pPr marL="0" indent="0">
              <a:buNone/>
            </a:pPr>
            <a:r>
              <a:rPr lang="pt-BR" dirty="0"/>
              <a:t>dos textos que e referem à solene entrada do Senhor em Jerusalém, tirados dos três</a:t>
            </a:r>
          </a:p>
          <a:p>
            <a:pPr marL="0" indent="0">
              <a:buNone/>
            </a:pPr>
            <a:r>
              <a:rPr lang="pt-BR" dirty="0"/>
              <a:t>Evangelhos sinóticos; na missa lê-se o relato da Paixão do Senhor.</a:t>
            </a:r>
          </a:p>
          <a:p>
            <a:pPr marL="0" indent="0">
              <a:buNone/>
            </a:pPr>
            <a:r>
              <a:rPr lang="pt-BR" dirty="0"/>
              <a:t>As leituras do Antigo Testamento referem-se à história da salvação que é um</a:t>
            </a:r>
          </a:p>
          <a:p>
            <a:pPr marL="0" indent="0">
              <a:buNone/>
            </a:pPr>
            <a:r>
              <a:rPr lang="pt-BR" dirty="0"/>
              <a:t>dos temas próprios da catequese quaresmal.</a:t>
            </a:r>
          </a:p>
          <a:p>
            <a:pPr marL="0" indent="0">
              <a:buNone/>
            </a:pPr>
            <a:r>
              <a:rPr lang="pt-BR" dirty="0"/>
              <a:t>Cada ano há uma série de textos que apresentam os principais elementos desta</a:t>
            </a:r>
          </a:p>
          <a:p>
            <a:pPr marL="0" indent="0">
              <a:buNone/>
            </a:pPr>
            <a:r>
              <a:rPr lang="pt-BR" dirty="0"/>
              <a:t>história, desde o princípio até a promessa da nova aliança.</a:t>
            </a:r>
          </a:p>
          <a:p>
            <a:pPr marL="0" indent="0">
              <a:buNone/>
            </a:pPr>
            <a:r>
              <a:rPr lang="pt-BR" dirty="0"/>
              <a:t>As leituras do Apóstolo foram escolhidas de tal forma que tenham relação com</a:t>
            </a:r>
          </a:p>
          <a:p>
            <a:pPr marL="0" indent="0">
              <a:buNone/>
            </a:pPr>
            <a:r>
              <a:rPr lang="pt-BR" dirty="0"/>
              <a:t>as leituras do Evangelho e do Antigo Testamento e haja, na medida do possível, uma</a:t>
            </a:r>
          </a:p>
          <a:p>
            <a:pPr marL="0" indent="0">
              <a:buNone/>
            </a:pPr>
            <a:r>
              <a:rPr lang="pt-BR" dirty="0"/>
              <a:t>adequada conexão entre as mesmas.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382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32D23-44B6-7C12-01A4-7A532929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5132"/>
            <a:ext cx="9601200" cy="172372"/>
          </a:xfrm>
        </p:spPr>
        <p:txBody>
          <a:bodyPr>
            <a:normAutofit fontScale="90000"/>
          </a:bodyPr>
          <a:lstStyle/>
          <a:p>
            <a:pPr algn="ctr"/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348F34-12D9-6B1A-D581-1CE0051F6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884583"/>
            <a:ext cx="10485783" cy="57382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sz="2400" dirty="0"/>
              <a:t>As leituras do Antigo Testamento referem-se à história da salvação que é um</a:t>
            </a:r>
          </a:p>
          <a:p>
            <a:pPr marL="0" indent="0" algn="just">
              <a:buNone/>
            </a:pPr>
            <a:r>
              <a:rPr lang="pt-BR" sz="2400" dirty="0"/>
              <a:t>dos temas próprios da catequese quaresmal.</a:t>
            </a:r>
          </a:p>
          <a:p>
            <a:pPr marL="0" indent="0" algn="just">
              <a:buNone/>
            </a:pPr>
            <a:r>
              <a:rPr lang="pt-BR" sz="2400" dirty="0"/>
              <a:t>Cada ano há uma série de textos que apresentam os principais elementos desta</a:t>
            </a:r>
          </a:p>
          <a:p>
            <a:pPr marL="0" indent="0" algn="just">
              <a:buNone/>
            </a:pPr>
            <a:r>
              <a:rPr lang="pt-BR" sz="2400" dirty="0"/>
              <a:t>história, desde o princípio até a promessa da nova aliança.</a:t>
            </a:r>
          </a:p>
          <a:p>
            <a:pPr marL="0" indent="0" algn="just">
              <a:buNone/>
            </a:pPr>
            <a:r>
              <a:rPr lang="pt-BR" sz="2400" dirty="0"/>
              <a:t>As leituras do Apóstolo foram escolhidas de tal forma que tenham relação com</a:t>
            </a:r>
          </a:p>
          <a:p>
            <a:pPr marL="0" indent="0" algn="just">
              <a:buNone/>
            </a:pPr>
            <a:r>
              <a:rPr lang="pt-BR" sz="2400" dirty="0"/>
              <a:t>as leituras do Evangelho e do Antigo Testamento e haja, na medida do possível, uma</a:t>
            </a:r>
          </a:p>
          <a:p>
            <a:pPr marL="0" indent="0" algn="just">
              <a:buNone/>
            </a:pPr>
            <a:r>
              <a:rPr lang="pt-BR" sz="2400" dirty="0"/>
              <a:t>adequada conexão entre as mesmas.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114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32D23-44B6-7C12-01A4-7A532929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5132"/>
            <a:ext cx="9601200" cy="172372"/>
          </a:xfrm>
        </p:spPr>
        <p:txBody>
          <a:bodyPr>
            <a:normAutofit fontScale="90000"/>
          </a:bodyPr>
          <a:lstStyle/>
          <a:p>
            <a:pPr algn="ctr"/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348F34-12D9-6B1A-D581-1CE0051F6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884583"/>
            <a:ext cx="10485783" cy="57382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err="1"/>
              <a:t>b</a:t>
            </a:r>
            <a:r>
              <a:rPr lang="pt-BR" b="1" dirty="0"/>
              <a:t>) Dias de semana</a:t>
            </a:r>
            <a:endParaRPr lang="pt-BR" dirty="0"/>
          </a:p>
          <a:p>
            <a:pPr marL="0" indent="0">
              <a:buNone/>
            </a:pPr>
            <a:r>
              <a:rPr lang="pt-BR" b="1" dirty="0"/>
              <a:t>38.</a:t>
            </a:r>
            <a:r>
              <a:rPr lang="pt-BR" dirty="0"/>
              <a:t> As leituras do Evangelho e do Antigo Testamento foram escolhidas de</a:t>
            </a:r>
          </a:p>
          <a:p>
            <a:pPr marL="0" indent="0">
              <a:buNone/>
            </a:pPr>
            <a:r>
              <a:rPr lang="pt-BR" dirty="0"/>
              <a:t>modo que tivessem uma relação mútua e tratam de diversos temas próprios da catequese</a:t>
            </a:r>
          </a:p>
          <a:p>
            <a:pPr marL="0" indent="0">
              <a:buNone/>
            </a:pPr>
            <a:r>
              <a:rPr lang="pt-BR" dirty="0"/>
              <a:t>quaresmal, em consonância com o significado espiritual deste tempo. Desde a segunda-feira24</a:t>
            </a:r>
          </a:p>
          <a:p>
            <a:pPr marL="0" indent="0">
              <a:buNone/>
            </a:pPr>
            <a:r>
              <a:rPr lang="pt-BR" dirty="0"/>
              <a:t>da quarta semana, oferece-se uma leitura </a:t>
            </a:r>
            <a:r>
              <a:rPr lang="pt-BR" dirty="0" err="1"/>
              <a:t>semicontínua</a:t>
            </a:r>
            <a:r>
              <a:rPr lang="pt-BR" dirty="0"/>
              <a:t> do Evangelho de São João, na qual</a:t>
            </a:r>
          </a:p>
          <a:p>
            <a:pPr marL="0" indent="0">
              <a:buNone/>
            </a:pPr>
            <a:r>
              <a:rPr lang="pt-BR" dirty="0"/>
              <a:t>se incluem aqueles textos deste Evangelho que melhor correspondem às características da</a:t>
            </a:r>
          </a:p>
          <a:p>
            <a:pPr marL="0" indent="0">
              <a:buNone/>
            </a:pPr>
            <a:r>
              <a:rPr lang="pt-BR" dirty="0"/>
              <a:t>Quaresma.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555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32D23-44B6-7C12-01A4-7A532929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5132"/>
            <a:ext cx="9601200" cy="172372"/>
          </a:xfrm>
        </p:spPr>
        <p:txBody>
          <a:bodyPr>
            <a:normAutofit fontScale="90000"/>
          </a:bodyPr>
          <a:lstStyle/>
          <a:p>
            <a:pPr algn="ctr"/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348F34-12D9-6B1A-D581-1CE0051F6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884583"/>
            <a:ext cx="10485783" cy="57382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Como as leituras da samaritana, do cego de nascença e da ressurreição de</a:t>
            </a:r>
          </a:p>
          <a:p>
            <a:pPr marL="0" indent="0">
              <a:buNone/>
            </a:pPr>
            <a:r>
              <a:rPr lang="pt-BR" dirty="0"/>
              <a:t>Lázaro agora se leem aos domingos, mas somente no ano A (e nos outros anos de maneira</a:t>
            </a:r>
          </a:p>
          <a:p>
            <a:pPr marL="0" indent="0">
              <a:buNone/>
            </a:pPr>
            <a:r>
              <a:rPr lang="pt-BR" dirty="0"/>
              <a:t>opcional), previu-se que possam ser lidas, também nos dias de semana; por isso, no começo</a:t>
            </a:r>
          </a:p>
          <a:p>
            <a:pPr marL="0" indent="0">
              <a:buNone/>
            </a:pPr>
            <a:r>
              <a:rPr lang="pt-BR" dirty="0"/>
              <a:t>da terceira, quarta e quinta semanas, acrescentaram-se algumas “missas opcionais” que</a:t>
            </a:r>
          </a:p>
          <a:p>
            <a:pPr marL="0" indent="0">
              <a:buNone/>
            </a:pPr>
            <a:r>
              <a:rPr lang="pt-BR" dirty="0"/>
              <a:t>contêm esses textos; tais missas podem ser empregadas em qualquer dia da semana</a:t>
            </a:r>
          </a:p>
          <a:p>
            <a:pPr marL="0" indent="0">
              <a:buNone/>
            </a:pPr>
            <a:r>
              <a:rPr lang="pt-BR" dirty="0"/>
              <a:t>correspondente, em lugar das leituras do dia.</a:t>
            </a:r>
          </a:p>
          <a:p>
            <a:pPr marL="0" indent="0">
              <a:buNone/>
            </a:pPr>
            <a:r>
              <a:rPr lang="pt-BR" dirty="0"/>
              <a:t>Nos primeiros dias da Semana Santa, as leituras consideram o mistério da</a:t>
            </a:r>
          </a:p>
          <a:p>
            <a:pPr marL="0" indent="0">
              <a:buNone/>
            </a:pPr>
            <a:r>
              <a:rPr lang="pt-BR" dirty="0"/>
              <a:t>Paixão. na missa do Crisma, as leituras sublinham a função messiânica de Cristo e sua</a:t>
            </a:r>
          </a:p>
          <a:p>
            <a:pPr marL="0" indent="0">
              <a:buNone/>
            </a:pPr>
            <a:r>
              <a:rPr lang="pt-BR" dirty="0"/>
              <a:t>continuação na Igreja, por meio dos sacramentos.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628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32D23-44B6-7C12-01A4-7A532929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5132"/>
            <a:ext cx="9601200" cy="172372"/>
          </a:xfrm>
        </p:spPr>
        <p:txBody>
          <a:bodyPr>
            <a:normAutofit fontScale="90000"/>
          </a:bodyPr>
          <a:lstStyle/>
          <a:p>
            <a:pPr algn="ctr"/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348F34-12D9-6B1A-D581-1CE0051F6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884583"/>
            <a:ext cx="10485783" cy="57382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4. Tríduo sacro e Tempo Pascal</a:t>
            </a:r>
            <a:endParaRPr lang="pt-BR" dirty="0"/>
          </a:p>
          <a:p>
            <a:pPr marL="0" indent="0">
              <a:buNone/>
            </a:pPr>
            <a:r>
              <a:rPr lang="pt-BR" b="1" dirty="0"/>
              <a:t>a) Sacro Tríduo Pascal</a:t>
            </a:r>
            <a:endParaRPr lang="pt-BR" dirty="0"/>
          </a:p>
          <a:p>
            <a:pPr marL="0" indent="0">
              <a:buNone/>
            </a:pPr>
            <a:r>
              <a:rPr lang="pt-BR" b="1" dirty="0"/>
              <a:t>39.</a:t>
            </a:r>
            <a:r>
              <a:rPr lang="pt-BR" dirty="0"/>
              <a:t> Na quinta feira Santa, na missa vespertina, a recordação do banquete que</a:t>
            </a:r>
          </a:p>
          <a:p>
            <a:pPr marL="0" indent="0">
              <a:buNone/>
            </a:pPr>
            <a:r>
              <a:rPr lang="pt-BR" dirty="0"/>
              <a:t>precedeu o êxodo ilumina, de maneira especial, o exemplo de Cristo ao lavar os pés dos</a:t>
            </a:r>
          </a:p>
          <a:p>
            <a:pPr marL="0" indent="0">
              <a:buNone/>
            </a:pPr>
            <a:r>
              <a:rPr lang="pt-BR" dirty="0"/>
              <a:t>discípulos e as palavras de Paulo sobre a instituição da Páscoa cristã na Eucaristia.</a:t>
            </a:r>
          </a:p>
          <a:p>
            <a:pPr marL="0" indent="0">
              <a:buNone/>
            </a:pPr>
            <a:r>
              <a:rPr lang="pt-BR" dirty="0"/>
              <a:t>A ação litúrgica da sexta-feira santa chega ao seu momento culminante no</a:t>
            </a:r>
          </a:p>
          <a:p>
            <a:pPr marL="0" indent="0">
              <a:buNone/>
            </a:pPr>
            <a:r>
              <a:rPr lang="pt-BR" dirty="0"/>
              <a:t>relato segundo São João da Paixão daquele que, como o Servo do Senhor, anunciado no</a:t>
            </a:r>
          </a:p>
          <a:p>
            <a:pPr marL="0" indent="0">
              <a:buNone/>
            </a:pPr>
            <a:r>
              <a:rPr lang="pt-BR" dirty="0"/>
              <a:t>livro de Isaías, tornou-se realmente o único sacerdote a oferecer-se a si mesmo ao Pai.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0058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32D23-44B6-7C12-01A4-7A532929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5132"/>
            <a:ext cx="9601200" cy="172372"/>
          </a:xfrm>
        </p:spPr>
        <p:txBody>
          <a:bodyPr>
            <a:normAutofit fontScale="90000"/>
          </a:bodyPr>
          <a:lstStyle/>
          <a:p>
            <a:pPr algn="ctr"/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348F34-12D9-6B1A-D581-1CE0051F6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884583"/>
            <a:ext cx="10485783" cy="57382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Na vigília pascal da noite santa, propõem-se sete leituras do Antigo Testamento,</a:t>
            </a:r>
          </a:p>
          <a:p>
            <a:pPr marL="0" indent="0">
              <a:buNone/>
            </a:pPr>
            <a:r>
              <a:rPr lang="pt-BR" dirty="0"/>
              <a:t>que lembram as maravilhas de Deus na história da salvação, e duas do Novo, a saber, o</a:t>
            </a:r>
          </a:p>
          <a:p>
            <a:pPr marL="0" indent="0">
              <a:buNone/>
            </a:pPr>
            <a:r>
              <a:rPr lang="pt-BR" dirty="0"/>
              <a:t>anúncio da ressurreição, segundo os três Evangelhos sinóticos, e a leitura apostólica sobre o</a:t>
            </a:r>
          </a:p>
          <a:p>
            <a:pPr marL="0" indent="0">
              <a:buNone/>
            </a:pPr>
            <a:r>
              <a:rPr lang="pt-BR" dirty="0"/>
              <a:t>batismo cristão como sacramento da ressurreição de Cristo.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Para a missa do dia da Páscoa, propõe-se a leitura do Evangelho de São João</a:t>
            </a:r>
          </a:p>
          <a:p>
            <a:pPr marL="0" indent="0">
              <a:buNone/>
            </a:pPr>
            <a:r>
              <a:rPr lang="pt-BR" dirty="0"/>
              <a:t>sobre o encontro do sepulcro vazio. Pode-se ler também, caso se prefira, os textos dos</a:t>
            </a:r>
          </a:p>
          <a:p>
            <a:pPr marL="0" indent="0">
              <a:buNone/>
            </a:pPr>
            <a:r>
              <a:rPr lang="pt-BR" dirty="0"/>
              <a:t>Evangelhos propostos para a noite santa, ou, quando houver missa vespertina, a narração de</a:t>
            </a:r>
          </a:p>
          <a:p>
            <a:pPr marL="0" indent="0">
              <a:buNone/>
            </a:pPr>
            <a:r>
              <a:rPr lang="pt-BR" dirty="0"/>
              <a:t>Lucas sobre a aparição aos discípulos que iam para Emaús. A primeira leitura é retirada dos</a:t>
            </a:r>
          </a:p>
          <a:p>
            <a:pPr marL="0" indent="0">
              <a:buNone/>
            </a:pPr>
            <a:r>
              <a:rPr lang="pt-BR" dirty="0"/>
              <a:t>Atos dos Apóstolos, que se leem durante o Tempo Pascal, em vez da leitura do Antigo</a:t>
            </a:r>
          </a:p>
          <a:p>
            <a:pPr marL="0" indent="0">
              <a:buNone/>
            </a:pPr>
            <a:r>
              <a:rPr lang="pt-BR" dirty="0"/>
              <a:t>Testamento. A leitura do Apóstolo refere-se ao mistério da Páscoa vivido na Igreja</a:t>
            </a:r>
          </a:p>
          <a:p>
            <a:pPr marL="0" indent="0">
              <a:buNone/>
            </a:pPr>
            <a:endParaRPr lang="pt-BR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893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32D23-44B6-7C12-01A4-7A532929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5132"/>
            <a:ext cx="9601200" cy="172372"/>
          </a:xfrm>
        </p:spPr>
        <p:txBody>
          <a:bodyPr>
            <a:normAutofit fontScale="90000"/>
          </a:bodyPr>
          <a:lstStyle/>
          <a:p>
            <a:pPr algn="ctr"/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348F34-12D9-6B1A-D581-1CE0051F6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884583"/>
            <a:ext cx="10485783" cy="57382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err="1"/>
              <a:t>b</a:t>
            </a:r>
            <a:r>
              <a:rPr lang="pt-BR" sz="2400" b="1" dirty="0"/>
              <a:t>) Domingos</a:t>
            </a:r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b="1" dirty="0"/>
              <a:t>40.</a:t>
            </a:r>
            <a:r>
              <a:rPr lang="pt-BR" dirty="0"/>
              <a:t> Até o terceiro domingo da Páscoa, as leituras do Evangelho relatam as</a:t>
            </a:r>
          </a:p>
          <a:p>
            <a:pPr marL="0" indent="0">
              <a:buNone/>
            </a:pPr>
            <a:r>
              <a:rPr lang="pt-BR" dirty="0"/>
              <a:t>aparições de Cristo ressuscitado. As leituras do Bom Pastor são proclamadas no quarto</a:t>
            </a:r>
          </a:p>
          <a:p>
            <a:pPr marL="0" indent="0">
              <a:buNone/>
            </a:pPr>
            <a:r>
              <a:rPr lang="pt-BR" dirty="0"/>
              <a:t>domingo da Páscoa. No quinto, sexto e sétimo domingos da Páscoa leem-se passagens</a:t>
            </a:r>
          </a:p>
          <a:p>
            <a:pPr marL="0" indent="0">
              <a:buNone/>
            </a:pPr>
            <a:r>
              <a:rPr lang="pt-BR" dirty="0"/>
              <a:t>escolhidas do discurso e da oração do Senhor depois da última ceia.</a:t>
            </a:r>
          </a:p>
          <a:p>
            <a:pPr marL="0" indent="0">
              <a:buNone/>
            </a:pPr>
            <a:r>
              <a:rPr lang="pt-BR" dirty="0"/>
              <a:t>A primeira leitura é tirada dos Atos dos Apóstolos, no ciclo dos três anos, de</a:t>
            </a:r>
          </a:p>
          <a:p>
            <a:pPr marL="0" indent="0">
              <a:buNone/>
            </a:pPr>
            <a:r>
              <a:rPr lang="pt-BR" dirty="0"/>
              <a:t>modo paralelo e progressivo; dessa forma, em cada ano oferecem-se algumas manifestações</a:t>
            </a:r>
          </a:p>
          <a:p>
            <a:pPr marL="0" indent="0">
              <a:buNone/>
            </a:pPr>
            <a:r>
              <a:rPr lang="pt-BR" dirty="0"/>
              <a:t>da vida, testemunho e progresso da Igreja primitiva.</a:t>
            </a:r>
          </a:p>
          <a:p>
            <a:pPr marL="0" indent="0">
              <a:buNone/>
            </a:pPr>
            <a:r>
              <a:rPr lang="pt-BR" dirty="0"/>
              <a:t>Para a leitura apostólica, no ano A, lê-se a primeira carta de São Pedro; no ano</a:t>
            </a:r>
          </a:p>
          <a:p>
            <a:pPr marL="0" indent="0">
              <a:buNone/>
            </a:pPr>
            <a:r>
              <a:rPr lang="pt-BR" dirty="0" err="1"/>
              <a:t>B</a:t>
            </a:r>
            <a:r>
              <a:rPr lang="pt-BR" dirty="0"/>
              <a:t>, a primeira carta de São João; e no ano C, o Apocalipse; estes textos estão de acordo com</a:t>
            </a:r>
          </a:p>
          <a:p>
            <a:pPr marL="0" indent="0">
              <a:buNone/>
            </a:pPr>
            <a:r>
              <a:rPr lang="pt-BR" dirty="0"/>
              <a:t>o espírito de uma fé alegre e uma firme esperança, próprios deste tempo.</a:t>
            </a:r>
          </a:p>
          <a:p>
            <a:pPr marL="0" indent="0">
              <a:buNone/>
            </a:pPr>
            <a:endParaRPr lang="pt-BR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5768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32D23-44B6-7C12-01A4-7A532929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5132"/>
            <a:ext cx="9601200" cy="172372"/>
          </a:xfrm>
        </p:spPr>
        <p:txBody>
          <a:bodyPr>
            <a:normAutofit fontScale="90000"/>
          </a:bodyPr>
          <a:lstStyle/>
          <a:p>
            <a:pPr algn="ctr"/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348F34-12D9-6B1A-D581-1CE0051F6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884583"/>
            <a:ext cx="10485783" cy="573828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800" b="1" dirty="0"/>
              <a:t>3.</a:t>
            </a:r>
            <a:r>
              <a:rPr lang="pt-BR" sz="2800" dirty="0"/>
              <a:t> Portanto, o presente </a:t>
            </a:r>
            <a:r>
              <a:rPr lang="pt-BR" sz="2800" b="1" i="1" dirty="0"/>
              <a:t>Elenco da Leituras da Missa</a:t>
            </a:r>
            <a:r>
              <a:rPr lang="pt-BR" sz="2800" b="1" dirty="0"/>
              <a:t> </a:t>
            </a:r>
            <a:r>
              <a:rPr lang="pt-BR" sz="2800" dirty="0"/>
              <a:t>é uma distribuição das leituras bíblicas que possibilita aos cristãos o conhecimento de toda a Palavra de Deus, conforme uma adequada explicação. Durante todo o ano litúrgico, mas sobretudo no tempo da Páscoa, da Quaresma e do Advento, a escolha e distribuição das leituras tende a que, de maneira gradual, os cristãos conheçam mais profundamente a fé que professam e a história da salvação. Por isso o </a:t>
            </a:r>
            <a:r>
              <a:rPr lang="pt-BR" sz="2800" i="1" dirty="0"/>
              <a:t>Elenco das Leituras da Missa</a:t>
            </a:r>
            <a:r>
              <a:rPr lang="pt-BR" sz="2800" dirty="0"/>
              <a:t> corresponde às necessidades e desejos do povo cristão.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1339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32D23-44B6-7C12-01A4-7A532929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5132"/>
            <a:ext cx="9601200" cy="172372"/>
          </a:xfrm>
        </p:spPr>
        <p:txBody>
          <a:bodyPr>
            <a:normAutofit fontScale="90000"/>
          </a:bodyPr>
          <a:lstStyle/>
          <a:p>
            <a:pPr algn="ctr"/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348F34-12D9-6B1A-D581-1CE0051F6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884583"/>
            <a:ext cx="10485783" cy="57382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/>
              <a:t>c) Dias de semana</a:t>
            </a:r>
            <a:endParaRPr lang="pt-BR" sz="2400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b="1" dirty="0"/>
              <a:t>41.</a:t>
            </a:r>
            <a:r>
              <a:rPr lang="pt-BR" dirty="0"/>
              <a:t> A primeira leitura é tirada dos Atos dos Apóstolos, como nos domingos, de</a:t>
            </a:r>
          </a:p>
          <a:p>
            <a:pPr marL="0" indent="0">
              <a:buNone/>
            </a:pPr>
            <a:r>
              <a:rPr lang="pt-BR" dirty="0"/>
              <a:t>modo </a:t>
            </a:r>
            <a:r>
              <a:rPr lang="pt-BR" dirty="0" err="1"/>
              <a:t>semicontínuo</a:t>
            </a:r>
            <a:r>
              <a:rPr lang="pt-BR" dirty="0"/>
              <a:t>. No Evangelho, dentro da oitava da Páscoa, leem-se os relatos das</a:t>
            </a:r>
          </a:p>
          <a:p>
            <a:pPr marL="0" indent="0">
              <a:buNone/>
            </a:pPr>
            <a:r>
              <a:rPr lang="pt-BR" dirty="0"/>
              <a:t>aparições do Senhor. Depois, faz-se uma leitura </a:t>
            </a:r>
            <a:r>
              <a:rPr lang="pt-BR" dirty="0" err="1"/>
              <a:t>semicontínua</a:t>
            </a:r>
            <a:r>
              <a:rPr lang="pt-BR" dirty="0"/>
              <a:t> do Evangelho de São João,</a:t>
            </a:r>
          </a:p>
          <a:p>
            <a:pPr marL="0" indent="0">
              <a:buNone/>
            </a:pPr>
            <a:r>
              <a:rPr lang="pt-BR" dirty="0"/>
              <a:t>do qual se tiram, agora, os textos de cunho pascal, para completar assim a leitura já</a:t>
            </a:r>
          </a:p>
          <a:p>
            <a:pPr marL="0" indent="0">
              <a:buNone/>
            </a:pPr>
            <a:r>
              <a:rPr lang="pt-BR" dirty="0"/>
              <a:t>começada no tempo da Quaresma. Nesta leitura pascal ocupam uma grande parte o discurso</a:t>
            </a:r>
          </a:p>
          <a:p>
            <a:pPr marL="0" indent="0">
              <a:buNone/>
            </a:pPr>
            <a:r>
              <a:rPr lang="pt-BR" dirty="0"/>
              <a:t>e a oração do Senhor depois da ceia.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5574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32D23-44B6-7C12-01A4-7A532929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5132"/>
            <a:ext cx="9601200" cy="172372"/>
          </a:xfrm>
        </p:spPr>
        <p:txBody>
          <a:bodyPr>
            <a:normAutofit fontScale="90000"/>
          </a:bodyPr>
          <a:lstStyle/>
          <a:p>
            <a:pPr algn="ctr"/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348F34-12D9-6B1A-D581-1CE0051F6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884583"/>
            <a:ext cx="10485783" cy="573828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t-IT" sz="2800" b="1" dirty="0"/>
              <a:t>Fonte: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2400" dirty="0"/>
              <a:t> </a:t>
            </a:r>
            <a:r>
              <a:rPr lang="it-IT" sz="2400" dirty="0" err="1"/>
              <a:t>Introdução</a:t>
            </a:r>
            <a:r>
              <a:rPr lang="it-IT" sz="2400" dirty="0"/>
              <a:t> </a:t>
            </a:r>
            <a:r>
              <a:rPr lang="it-IT" sz="2400" dirty="0" err="1"/>
              <a:t>ao</a:t>
            </a:r>
            <a:r>
              <a:rPr lang="it-IT" sz="2400" dirty="0"/>
              <a:t> </a:t>
            </a:r>
            <a:r>
              <a:rPr lang="it-IT" sz="2400" dirty="0" err="1"/>
              <a:t>Lecionário</a:t>
            </a:r>
            <a:r>
              <a:rPr lang="it-IT" sz="2400" dirty="0"/>
              <a:t> da Missa, Texto </a:t>
            </a:r>
            <a:r>
              <a:rPr lang="it-IT" sz="2400" dirty="0" err="1"/>
              <a:t>Oficial</a:t>
            </a:r>
            <a:r>
              <a:rPr lang="it-IT" sz="2400" dirty="0"/>
              <a:t> da Terceira </a:t>
            </a:r>
            <a:r>
              <a:rPr lang="it-IT" sz="2400" dirty="0" err="1"/>
              <a:t>Edição</a:t>
            </a:r>
            <a:r>
              <a:rPr lang="it-IT" sz="2400" dirty="0"/>
              <a:t> </a:t>
            </a:r>
            <a:r>
              <a:rPr lang="it-IT" sz="2400" dirty="0" err="1"/>
              <a:t>Típica</a:t>
            </a:r>
            <a:r>
              <a:rPr lang="it-IT" sz="2400" dirty="0"/>
              <a:t> do </a:t>
            </a:r>
            <a:r>
              <a:rPr lang="it-IT" sz="2400" dirty="0" err="1"/>
              <a:t>Missal</a:t>
            </a:r>
            <a:r>
              <a:rPr lang="it-IT" sz="2400" dirty="0"/>
              <a:t> Romano, </a:t>
            </a:r>
            <a:r>
              <a:rPr lang="it-IT" sz="2400" dirty="0" err="1"/>
              <a:t>Edições</a:t>
            </a:r>
            <a:r>
              <a:rPr lang="it-IT" sz="2400" dirty="0"/>
              <a:t> CNBB, 3° </a:t>
            </a:r>
            <a:r>
              <a:rPr lang="it-IT" sz="2400" dirty="0" err="1"/>
              <a:t>Edição</a:t>
            </a:r>
            <a:r>
              <a:rPr lang="it-IT" sz="2400" dirty="0"/>
              <a:t>, 2023</a:t>
            </a:r>
          </a:p>
        </p:txBody>
      </p:sp>
    </p:spTree>
    <p:extLst>
      <p:ext uri="{BB962C8B-B14F-4D97-AF65-F5344CB8AC3E}">
        <p14:creationId xmlns:p14="http://schemas.microsoft.com/office/powerpoint/2010/main" val="400523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32D23-44B6-7C12-01A4-7A532929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5132"/>
            <a:ext cx="9601200" cy="172372"/>
          </a:xfrm>
        </p:spPr>
        <p:txBody>
          <a:bodyPr>
            <a:normAutofit fontScale="90000"/>
          </a:bodyPr>
          <a:lstStyle/>
          <a:p>
            <a:pPr algn="ctr"/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348F34-12D9-6B1A-D581-1CE0051F6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884583"/>
            <a:ext cx="10485783" cy="5738286"/>
          </a:xfrm>
        </p:spPr>
        <p:txBody>
          <a:bodyPr>
            <a:norm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956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32D23-44B6-7C12-01A4-7A532929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5132"/>
            <a:ext cx="9601200" cy="172372"/>
          </a:xfrm>
        </p:spPr>
        <p:txBody>
          <a:bodyPr>
            <a:normAutofit fontScale="90000"/>
          </a:bodyPr>
          <a:lstStyle/>
          <a:p>
            <a:pPr algn="ctr"/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348F34-12D9-6B1A-D581-1CE0051F6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884583"/>
            <a:ext cx="10485783" cy="5738286"/>
          </a:xfrm>
        </p:spPr>
        <p:txBody>
          <a:bodyPr>
            <a:norm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873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32D23-44B6-7C12-01A4-7A532929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5132"/>
            <a:ext cx="9601200" cy="172372"/>
          </a:xfrm>
        </p:spPr>
        <p:txBody>
          <a:bodyPr>
            <a:normAutofit fontScale="90000"/>
          </a:bodyPr>
          <a:lstStyle/>
          <a:p>
            <a:pPr algn="ctr"/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348F34-12D9-6B1A-D581-1CE0051F6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884583"/>
            <a:ext cx="10485783" cy="5738286"/>
          </a:xfrm>
        </p:spPr>
        <p:txBody>
          <a:bodyPr>
            <a:norm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0171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32D23-44B6-7C12-01A4-7A532929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5132"/>
            <a:ext cx="9601200" cy="172372"/>
          </a:xfrm>
        </p:spPr>
        <p:txBody>
          <a:bodyPr>
            <a:normAutofit fontScale="90000"/>
          </a:bodyPr>
          <a:lstStyle/>
          <a:p>
            <a:pPr algn="ctr"/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348F34-12D9-6B1A-D581-1CE0051F6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884583"/>
            <a:ext cx="10485783" cy="5738286"/>
          </a:xfrm>
        </p:spPr>
        <p:txBody>
          <a:bodyPr>
            <a:norm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035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32D23-44B6-7C12-01A4-7A532929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5132"/>
            <a:ext cx="9601200" cy="172372"/>
          </a:xfrm>
        </p:spPr>
        <p:txBody>
          <a:bodyPr>
            <a:normAutofit fontScale="90000"/>
          </a:bodyPr>
          <a:lstStyle/>
          <a:p>
            <a:pPr algn="ctr"/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348F34-12D9-6B1A-D581-1CE0051F6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884583"/>
            <a:ext cx="10485783" cy="5738286"/>
          </a:xfrm>
        </p:spPr>
        <p:txBody>
          <a:bodyPr>
            <a:norm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201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32D23-44B6-7C12-01A4-7A532929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5132"/>
            <a:ext cx="9601200" cy="172372"/>
          </a:xfrm>
        </p:spPr>
        <p:txBody>
          <a:bodyPr>
            <a:normAutofit fontScale="90000"/>
          </a:bodyPr>
          <a:lstStyle/>
          <a:p>
            <a:pPr algn="ctr"/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348F34-12D9-6B1A-D581-1CE0051F6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884583"/>
            <a:ext cx="10485783" cy="57382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b="1" dirty="0"/>
              <a:t>4.</a:t>
            </a:r>
            <a:r>
              <a:rPr lang="pt-BR" dirty="0"/>
              <a:t> Ainda que a ação litúrgica por si mesma não seja uma forma de catequese,</a:t>
            </a:r>
          </a:p>
          <a:p>
            <a:pPr marL="0" indent="0">
              <a:buNone/>
            </a:pPr>
            <a:r>
              <a:rPr lang="pt-BR" dirty="0"/>
              <a:t>inclui, não obstante, um caráter didático que se exprime também no </a:t>
            </a:r>
            <a:r>
              <a:rPr lang="pt-BR" i="1" dirty="0"/>
              <a:t>Lecionário do Missal</a:t>
            </a:r>
            <a:endParaRPr lang="pt-BR" dirty="0"/>
          </a:p>
          <a:p>
            <a:pPr marL="0" indent="0">
              <a:buNone/>
            </a:pPr>
            <a:r>
              <a:rPr lang="pt-BR" i="1" dirty="0"/>
              <a:t>Romano,</a:t>
            </a:r>
            <a:r>
              <a:rPr lang="pt-BR" dirty="0"/>
              <a:t> de maneira que com razão pode ser considerada como um instrumento pedagógico</a:t>
            </a:r>
          </a:p>
          <a:p>
            <a:pPr marL="0" indent="0">
              <a:buNone/>
            </a:pPr>
            <a:r>
              <a:rPr lang="pt-BR" dirty="0"/>
              <a:t>para estímulo da catequese.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Com efeito, o </a:t>
            </a:r>
            <a:r>
              <a:rPr lang="pt-BR" i="1" dirty="0"/>
              <a:t>Elenco das Leituras da Missa</a:t>
            </a:r>
            <a:r>
              <a:rPr lang="pt-BR" dirty="0"/>
              <a:t> oferece os fatos e palavras</a:t>
            </a:r>
          </a:p>
          <a:p>
            <a:pPr marL="0" indent="0">
              <a:buNone/>
            </a:pPr>
            <a:r>
              <a:rPr lang="pt-BR" dirty="0"/>
              <a:t>principais da história da salvação, tomando-os da Sagrada Escritura, de tal modo que esta</a:t>
            </a:r>
          </a:p>
          <a:p>
            <a:pPr marL="0" indent="0">
              <a:buNone/>
            </a:pPr>
            <a:r>
              <a:rPr lang="pt-BR" dirty="0"/>
              <a:t>história da salvação, que a liturgia da palavra vai recordando passo a passo, em diversos</a:t>
            </a:r>
          </a:p>
          <a:p>
            <a:pPr marL="0" indent="0">
              <a:buNone/>
            </a:pPr>
            <a:r>
              <a:rPr lang="pt-BR" dirty="0"/>
              <a:t>momentos e eventos, aparece diante dos fiéis como algo que tem uma continuidade atual,</a:t>
            </a:r>
          </a:p>
          <a:p>
            <a:pPr marL="0" indent="0">
              <a:buNone/>
            </a:pPr>
            <a:r>
              <a:rPr lang="pt-BR" dirty="0"/>
              <a:t>ao se fazer presente de novo o mistério pascal de Cristo, celebrado pela Eucaristia.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3237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32D23-44B6-7C12-01A4-7A532929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5132"/>
            <a:ext cx="9601200" cy="172372"/>
          </a:xfrm>
        </p:spPr>
        <p:txBody>
          <a:bodyPr>
            <a:normAutofit fontScale="90000"/>
          </a:bodyPr>
          <a:lstStyle/>
          <a:p>
            <a:pPr algn="ctr"/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348F34-12D9-6B1A-D581-1CE0051F6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884583"/>
            <a:ext cx="10485783" cy="57382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b="1" dirty="0"/>
              <a:t>5.</a:t>
            </a:r>
            <a:r>
              <a:rPr lang="pt-BR" dirty="0"/>
              <a:t> Outra razão pela qual se compreende também a conveniência e a utilidade</a:t>
            </a:r>
          </a:p>
          <a:p>
            <a:pPr marL="0" indent="0">
              <a:buNone/>
            </a:pPr>
            <a:r>
              <a:rPr lang="pt-BR" dirty="0"/>
              <a:t>pastoral de um só </a:t>
            </a:r>
            <a:r>
              <a:rPr lang="pt-BR" i="1" dirty="0"/>
              <a:t>Elenco das Leituras </a:t>
            </a:r>
            <a:r>
              <a:rPr lang="pt-BR" dirty="0"/>
              <a:t>do Lecionário da missa no rito romano é o fato de</a:t>
            </a:r>
          </a:p>
          <a:p>
            <a:pPr marL="0" indent="0">
              <a:buNone/>
            </a:pPr>
            <a:r>
              <a:rPr lang="pt-BR" dirty="0"/>
              <a:t>que todos os fiéis, principalmente aqueles que por diversos motivos nem sempre participam</a:t>
            </a:r>
          </a:p>
          <a:p>
            <a:pPr marL="0" indent="0">
              <a:buNone/>
            </a:pPr>
            <a:r>
              <a:rPr lang="pt-BR" dirty="0"/>
              <a:t>da mesma assembleia, ouçam, em qualquer parte, em determinados dias e tempos, as</a:t>
            </a:r>
          </a:p>
          <a:p>
            <a:pPr marL="0" indent="0">
              <a:buNone/>
            </a:pPr>
            <a:r>
              <a:rPr lang="pt-BR" dirty="0"/>
              <a:t>mesmas leituras e as meditem aplicando-as às circunstâncias concretas, inclusive naqueles</a:t>
            </a:r>
          </a:p>
          <a:p>
            <a:pPr marL="0" indent="0">
              <a:buNone/>
            </a:pPr>
            <a:r>
              <a:rPr lang="pt-BR" dirty="0"/>
              <a:t>lugares em que, por falta de sacerdote, um diácono ou outra pessoa delegada pelo bispo</a:t>
            </a:r>
          </a:p>
          <a:p>
            <a:pPr marL="0" indent="0">
              <a:buNone/>
            </a:pPr>
            <a:r>
              <a:rPr lang="pt-BR" dirty="0"/>
              <a:t>dirige a celebração da Palavra de Deus.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7297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32D23-44B6-7C12-01A4-7A532929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5132"/>
            <a:ext cx="9601200" cy="172372"/>
          </a:xfrm>
        </p:spPr>
        <p:txBody>
          <a:bodyPr>
            <a:normAutofit fontScale="90000"/>
          </a:bodyPr>
          <a:lstStyle/>
          <a:p>
            <a:pPr algn="ctr"/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348F34-12D9-6B1A-D581-1CE0051F6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884583"/>
            <a:ext cx="10485783" cy="57382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/>
              <a:t>2. Princípios na elaboração do Elenco das Leituras da Missa</a:t>
            </a:r>
          </a:p>
          <a:p>
            <a:pPr marL="0" indent="0">
              <a:buNone/>
            </a:pPr>
            <a:r>
              <a:rPr lang="pt-BR" sz="2400" b="1" dirty="0"/>
              <a:t> </a:t>
            </a:r>
            <a:endParaRPr lang="pt-BR" sz="2400" dirty="0"/>
          </a:p>
          <a:p>
            <a:pPr marL="0" indent="0">
              <a:buNone/>
            </a:pPr>
            <a:r>
              <a:rPr lang="pt-BR" sz="2800" b="1" dirty="0"/>
              <a:t>6.</a:t>
            </a:r>
            <a:r>
              <a:rPr lang="pt-BR" sz="2800" dirty="0"/>
              <a:t> Para alcançar a finalidade própria do </a:t>
            </a:r>
            <a:r>
              <a:rPr lang="pt-BR" sz="2800" i="1" dirty="0"/>
              <a:t>Elenco das Leituras da Missa,</a:t>
            </a:r>
            <a:r>
              <a:rPr lang="pt-BR" sz="2800" dirty="0"/>
              <a:t> a escolha e distribuição das </a:t>
            </a:r>
            <a:r>
              <a:rPr lang="pt-BR" sz="2800" dirty="0" err="1"/>
              <a:t>perícopes</a:t>
            </a:r>
            <a:r>
              <a:rPr lang="pt-BR" sz="2800" dirty="0"/>
              <a:t> foi feita levando-se em consideração a sucessão dos tempos litúrgicos e também os princípios hermenêuticos que os estudos exegéticos de nosso tempo permitiram descobrir e definir.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707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32D23-44B6-7C12-01A4-7A532929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5132"/>
            <a:ext cx="9601200" cy="172372"/>
          </a:xfrm>
        </p:spPr>
        <p:txBody>
          <a:bodyPr>
            <a:normAutofit fontScale="90000"/>
          </a:bodyPr>
          <a:lstStyle/>
          <a:p>
            <a:pPr algn="ctr"/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348F34-12D9-6B1A-D581-1CE0051F6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884583"/>
            <a:ext cx="10485783" cy="57382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400" dirty="0"/>
              <a:t>a) Seleção de textos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marL="0" indent="0">
              <a:buNone/>
            </a:pPr>
            <a:r>
              <a:rPr lang="pt-BR" b="1" dirty="0"/>
              <a:t>7.</a:t>
            </a:r>
            <a:r>
              <a:rPr lang="pt-BR" dirty="0"/>
              <a:t> A sucessão de leituras do “próprio do tempo” foi disposta da seguinte</a:t>
            </a:r>
          </a:p>
          <a:p>
            <a:pPr marL="0" indent="0">
              <a:buNone/>
            </a:pPr>
            <a:r>
              <a:rPr lang="pt-BR" dirty="0"/>
              <a:t>maneira: nos domingos e festas propõem-se os textos mais importantes, para que, num</a:t>
            </a:r>
          </a:p>
          <a:p>
            <a:pPr marL="0" indent="0">
              <a:buNone/>
            </a:pPr>
            <a:r>
              <a:rPr lang="pt-BR" dirty="0"/>
              <a:t>conveniente espaço de tempo, possam ser lidas diante da assembleia dos fiéis as partes mais</a:t>
            </a:r>
          </a:p>
          <a:p>
            <a:pPr marL="0" indent="0">
              <a:buNone/>
            </a:pPr>
            <a:r>
              <a:rPr lang="pt-BR" dirty="0"/>
              <a:t>relevantes da Palavra de Deus. A outra série de textos da Sagrada Escritura, que de certa</a:t>
            </a:r>
          </a:p>
          <a:p>
            <a:pPr marL="0" indent="0">
              <a:buNone/>
            </a:pPr>
            <a:r>
              <a:rPr lang="pt-BR" dirty="0"/>
              <a:t>forma completa o anúncio da salvação desenvolvido nos dias festivos, assinala-se para os</a:t>
            </a:r>
          </a:p>
          <a:p>
            <a:pPr marL="0" indent="0">
              <a:buNone/>
            </a:pPr>
            <a:r>
              <a:rPr lang="pt-BR" dirty="0"/>
              <a:t>dias da semana.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549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itaglio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26757D5-6F93-45B0-82A2-39BC87D70F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082C27-02EB-4B4A-A84F-7021AA79D4D0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</ds:schemaRefs>
</ds:datastoreItem>
</file>

<file path=customXml/itemProps3.xml><?xml version="1.0" encoding="utf-8"?>
<ds:datastoreItem xmlns:ds="http://schemas.openxmlformats.org/officeDocument/2006/customXml" ds:itemID="{2E155078-021E-49AB-8F30-C53CA1A5999D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 viaggi</Template>
  <TotalTime>2331</TotalTime>
  <Words>5119</Words>
  <Application>Microsoft Office PowerPoint</Application>
  <PresentationFormat>Widescreen</PresentationFormat>
  <Paragraphs>405</Paragraphs>
  <Slides>56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56</vt:i4>
      </vt:variant>
    </vt:vector>
  </HeadingPairs>
  <TitlesOfParts>
    <vt:vector size="57" baseType="lpstr">
      <vt:lpstr>Ritaglio</vt:lpstr>
      <vt:lpstr>Estrutura, Distribuição e Descrição do Elenco  das Leituras da Missa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AO LECIONÁRIO</dc:title>
  <dc:creator>PAOLO CUGINI</dc:creator>
  <cp:lastModifiedBy>Manoel da Paixão Gomes do Prado</cp:lastModifiedBy>
  <cp:revision>9</cp:revision>
  <dcterms:created xsi:type="dcterms:W3CDTF">2023-08-11T05:54:50Z</dcterms:created>
  <dcterms:modified xsi:type="dcterms:W3CDTF">2025-07-19T11:29:21Z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