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5" r:id="rId2"/>
    <p:sldId id="295" r:id="rId3"/>
    <p:sldId id="296" r:id="rId4"/>
    <p:sldId id="297" r:id="rId5"/>
    <p:sldId id="298" r:id="rId6"/>
    <p:sldId id="299" r:id="rId7"/>
    <p:sldId id="300" r:id="rId8"/>
    <p:sldId id="264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283" r:id="rId27"/>
    <p:sldId id="284" r:id="rId28"/>
    <p:sldId id="286" r:id="rId29"/>
    <p:sldId id="287" r:id="rId30"/>
    <p:sldId id="289" r:id="rId31"/>
    <p:sldId id="288" r:id="rId32"/>
    <p:sldId id="290" r:id="rId33"/>
    <p:sldId id="291" r:id="rId34"/>
    <p:sldId id="337" r:id="rId35"/>
    <p:sldId id="292" r:id="rId36"/>
    <p:sldId id="293" r:id="rId37"/>
    <p:sldId id="339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0000FF"/>
    <a:srgbClr val="FF6600"/>
    <a:srgbClr val="C2570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42" autoAdjust="0"/>
  </p:normalViewPr>
  <p:slideViewPr>
    <p:cSldViewPr snapToGrid="0">
      <p:cViewPr varScale="1">
        <p:scale>
          <a:sx n="72" d="100"/>
          <a:sy n="72" d="100"/>
        </p:scale>
        <p:origin x="1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7374-D89D-469B-AB21-58538792A6D6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324DA-FA22-47E3-B477-2E118503F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83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85E80-F870-4E84-9E91-5328C42266C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91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palavra “</a:t>
            </a:r>
            <a:r>
              <a:rPr lang="pt-BR" dirty="0" err="1"/>
              <a:t>Mystérion</a:t>
            </a:r>
            <a:r>
              <a:rPr lang="pt-BR" dirty="0"/>
              <a:t>”, proveniente do grego, foi traduzida para o latim como “</a:t>
            </a:r>
            <a:r>
              <a:rPr lang="pt-BR" dirty="0" err="1"/>
              <a:t>Sacramentum</a:t>
            </a:r>
            <a:r>
              <a:rPr lang="pt-BR" dirty="0"/>
              <a:t>”. Mas como o original era tão rico em seu sentido, conservou-se tanto a tradução como o original!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85E80-F870-4E84-9E91-5328C42266C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51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Isso se dá dentro da Igreja!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324DA-FA22-47E3-B477-2E118503FBA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842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graça de Deus nos é dada na Igreja - Comunidade dos cristãos.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324DA-FA22-47E3-B477-2E118503FBA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25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= Até o séc. XII = “mistério” / “sacramento” designava realidades distinta dos 7 sinais, como: Cristo, Igreja, Escritura, quaresma, páscoa etc.</a:t>
            </a:r>
          </a:p>
          <a:p>
            <a:r>
              <a:rPr lang="pt-BR" dirty="0"/>
              <a:t>= Só após um processo lento e demorado se chegou a diferenciar claramente os “sacramenta </a:t>
            </a:r>
            <a:r>
              <a:rPr lang="pt-BR" dirty="0" err="1"/>
              <a:t>maiora</a:t>
            </a:r>
            <a:r>
              <a:rPr lang="pt-BR" dirty="0"/>
              <a:t>” (batismo e eucaristia) e os “sacramenta minora” (C.P.O.M.UE) e estes dos simples “sinais sagrados” (que remetem a outra realidade mas não santificam), isto é, os Sacramentais.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85E80-F870-4E84-9E91-5328C42266C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10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= A partir do séc. XIII e sobretudo de Trento, foi delimitada a natureza específica do sacramento e indicado os 7, como sinais “eficazes da graça”.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85E80-F870-4E84-9E91-5328C42266C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80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= A partir daqui, para haver sacramento era necessário:</a:t>
            </a:r>
          </a:p>
          <a:p>
            <a:r>
              <a:rPr lang="pt-BR" dirty="0"/>
              <a:t>1. instituição por parte de Cristo;</a:t>
            </a:r>
          </a:p>
          <a:p>
            <a:r>
              <a:rPr lang="pt-BR" dirty="0"/>
              <a:t>2. estrutura de matéria e forma [(hilemorfismo) Forma = palavra; Matéria = gesto simbólico];</a:t>
            </a:r>
          </a:p>
          <a:p>
            <a:r>
              <a:rPr lang="pt-BR" dirty="0"/>
              <a:t>3. eficácia “</a:t>
            </a:r>
            <a:r>
              <a:rPr lang="pt-BR" dirty="0" err="1"/>
              <a:t>ex</a:t>
            </a:r>
            <a:r>
              <a:rPr lang="pt-BR" dirty="0"/>
              <a:t> opere </a:t>
            </a:r>
            <a:r>
              <a:rPr lang="pt-BR" dirty="0" err="1"/>
              <a:t>operato</a:t>
            </a:r>
            <a:r>
              <a:rPr lang="pt-BR" dirty="0"/>
              <a:t>”;</a:t>
            </a:r>
          </a:p>
          <a:p>
            <a:r>
              <a:rPr lang="pt-BR" dirty="0"/>
              <a:t>4. intenção por parte do ministro;</a:t>
            </a:r>
          </a:p>
          <a:p>
            <a:r>
              <a:rPr lang="pt-BR" dirty="0"/>
              <a:t>5. Disposições por parte do sujeito (C. Trento, </a:t>
            </a:r>
            <a:r>
              <a:rPr lang="pt-BR" dirty="0" err="1"/>
              <a:t>Sess</a:t>
            </a:r>
            <a:r>
              <a:rPr lang="pt-BR" dirty="0"/>
              <a:t>. VII, </a:t>
            </a:r>
            <a:r>
              <a:rPr lang="pt-BR" dirty="0" err="1"/>
              <a:t>câns</a:t>
            </a:r>
            <a:r>
              <a:rPr lang="pt-BR" dirty="0"/>
              <a:t>. 1-12: DS 1601-1612).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85E80-F870-4E84-9E91-5328C42266C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822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rituais dos sacramentos, bem como outros livros litúrgicos da Igreja, geralmente trazem uma introdução, que é uma ajuda para se celebrar bem. O Lecionário da Missa também tem a sua introdução, o </a:t>
            </a:r>
            <a:r>
              <a:rPr lang="pt-BR" i="1" dirty="0"/>
              <a:t>Ordo </a:t>
            </a:r>
            <a:r>
              <a:rPr lang="pt-BR" i="1" dirty="0" err="1"/>
              <a:t>Lectionum</a:t>
            </a:r>
            <a:r>
              <a:rPr lang="pt-BR" i="1" dirty="0"/>
              <a:t> </a:t>
            </a:r>
            <a:r>
              <a:rPr lang="pt-BR" i="1" dirty="0" err="1"/>
              <a:t>Missae</a:t>
            </a:r>
            <a:r>
              <a:rPr lang="pt-BR" dirty="0"/>
              <a:t>, que recebeu grande enriquecimento na 2ª edição de 1982. Aí encontramos uma belíssima reflexão sobre o anúncio, o acolhimento, a celebração e a vivência da santa palavra de Deus na Igreja.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324DA-FA22-47E3-B477-2E118503FBA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0170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324DA-FA22-47E3-B477-2E118503FBA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77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1D49E-F4F1-0AD7-3CA0-44571073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9CC318-3BEC-636D-B7CE-5243AF209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39E287-D8AF-5B8B-6794-A9595CE1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7551D0-F9B9-CC07-694B-90DD4CBC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E6D1151-5816-88C9-E62A-9798D598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72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46569-7250-0003-FDAD-9256FC09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C1E3EE-144B-160E-219C-4470819D0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2C3F3F-86EB-280F-920B-6DD211F1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72B91-15FF-A3BE-FC89-09E20C50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367F2B-EE4A-2ADB-E688-56CAFB90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10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5F34C6-E8B6-9648-A199-F1BDB6441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5D4E3B-0A4F-05E4-5C3C-FC4277972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343FCF-E41A-FD9B-ECF1-F0A4EAF6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F5EEA4-DD10-D416-D07A-0342D03E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138B42-775F-E4FA-5DBD-4B6E2BD1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93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34D83-1DFD-5565-115A-2673BEF9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A0E81-A7FD-3EAD-45FA-CA52E306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D2F329-AF8E-4BF6-2FCE-D3E8C093D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6BF7E1-8B53-22E0-F82C-24EAD588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5E6687-6A81-B6D4-75D1-3C640AF3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71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E0452-1F61-3E3A-1A37-DE60DC2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28072A-7394-1C5B-2829-014D0F7D1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965C2-495C-CF24-67D8-DE254AFE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B4EDB3-507A-9EA9-A6F2-DA3F61F8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C42AAB-121E-FAD1-63F7-B866506C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456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C7CAA3-2FAB-9EDC-4C9B-92961BD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C74E3F-B96C-D0B3-F5F9-92B5678CB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0CB16C-9483-8162-AD32-7B08074E0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08BDB4-A719-8BDB-07E7-04F817DD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8AFDBC-179C-9C6F-6AEA-D449B228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F627E9-F395-C771-B347-E1BDCF75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61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A129B-644D-3091-E24E-230C64D4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1B1DF1-251F-BF86-7F5C-710B16EC7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5811F2-4467-BB65-59C4-000513CC0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9A3CEE0-6FB4-F349-D668-F46F5E6B71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6A83F18-8D61-A07B-87A7-896301427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14CCF80-1EEC-4D55-C2F4-EDCCAFFF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6149ED-1DD0-3C25-0D98-950BF23E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45C9973-2540-7121-EBD4-ECCEFE74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34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62EB8-D5D3-83B5-1728-79DBF8B1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9EF74E-FD71-E100-8CA4-7C087B53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4294AC-B6BB-8CC1-1679-86D8C8EF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47AD53E-13F4-5AE7-8873-81DC06A8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76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958854-9FD6-DCC9-FCE5-17A02B16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1A7BD0-F49F-B96A-D5BF-A14205E3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45BD3F-FF32-5781-6379-1C509506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976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81B99-81AE-9B91-16C6-41B2D29F8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852D73-4A96-6DBF-1713-7CE1EEF8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428F58-BB75-2010-44AF-4FFD73506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085387-F907-D3C4-AAE0-056DE59B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2280CD-B9BB-E1F3-4EA7-A24B0050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9109DD-A650-525D-1E9A-C04FD0B6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06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BC45A-F79A-5470-78D1-CFAF2DFE9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8C789C-E92C-90CE-2F52-A3E67A25E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526EB9-D846-DAD9-46C3-04C1A2EE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1EDACC-74EC-A277-B567-ED8220AD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ED2CC5-B973-4B30-3D8F-86A1C2F2F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86C5C8-6CAC-941D-870E-F0E0FBA4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3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2DC914C-B764-3FDA-51BC-42179EDC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0C5727-5273-6344-5AA4-2E9953017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CACB60-1095-8CE4-ED5B-E1E9E831C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540DB-55FB-4E76-B5D7-4FA6F2AC539E}" type="datetimeFigureOut">
              <a:rPr lang="pt-BR" smtClean="0"/>
              <a:t>20/07/2025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C57AF9-FFE1-3402-B7E0-903F68609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6A5A3C-728B-A7D4-3106-E8B707F7F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644A-5606-42C0-95B2-638F0F3D83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8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3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42E873-D402-C978-BA0C-58C7C02D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973394" y="643467"/>
            <a:ext cx="10274709" cy="55710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A9BAAF-AD93-60BB-0D67-7153724A1B23}"/>
              </a:ext>
            </a:extLst>
          </p:cNvPr>
          <p:cNvSpPr txBox="1"/>
          <p:nvPr/>
        </p:nvSpPr>
        <p:spPr>
          <a:xfrm>
            <a:off x="1089498" y="643467"/>
            <a:ext cx="58949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100" b="1" dirty="0">
                <a:solidFill>
                  <a:srgbClr val="FFFF00"/>
                </a:solidFill>
              </a:rPr>
              <a:t>A Sacramentalidade </a:t>
            </a:r>
          </a:p>
          <a:p>
            <a:r>
              <a:rPr lang="pt-BR" sz="5100" b="1" dirty="0">
                <a:solidFill>
                  <a:srgbClr val="FFFF00"/>
                </a:solidFill>
              </a:rPr>
              <a:t>da Palavra de Deus </a:t>
            </a:r>
          </a:p>
        </p:txBody>
      </p:sp>
    </p:spTree>
    <p:extLst>
      <p:ext uri="{BB962C8B-B14F-4D97-AF65-F5344CB8AC3E}">
        <p14:creationId xmlns:p14="http://schemas.microsoft.com/office/powerpoint/2010/main" val="330845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E012A2-C96B-A60F-D8FE-3ABC46C18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35" y="615500"/>
            <a:ext cx="7826477" cy="542740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541865-ACAD-E8C8-354C-82CF221ECEAA}"/>
              </a:ext>
            </a:extLst>
          </p:cNvPr>
          <p:cNvSpPr txBox="1"/>
          <p:nvPr/>
        </p:nvSpPr>
        <p:spPr>
          <a:xfrm>
            <a:off x="8475406" y="1052052"/>
            <a:ext cx="36281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3300"/>
                </a:solidFill>
              </a:rPr>
              <a:t>G</a:t>
            </a:r>
            <a:r>
              <a:rPr lang="pt-BR" sz="4800" b="1" dirty="0">
                <a:solidFill>
                  <a:srgbClr val="FF3300"/>
                </a:solidFill>
              </a:rPr>
              <a:t>raça é beleza, </a:t>
            </a:r>
          </a:p>
          <a:p>
            <a:r>
              <a:rPr lang="pt-BR" sz="4800" b="1" dirty="0">
                <a:solidFill>
                  <a:srgbClr val="FF3300"/>
                </a:solidFill>
              </a:rPr>
              <a:t>é qualidade,</a:t>
            </a:r>
          </a:p>
          <a:p>
            <a:r>
              <a:rPr lang="pt-BR" sz="4800" b="1" dirty="0">
                <a:solidFill>
                  <a:srgbClr val="FF3300"/>
                </a:solidFill>
              </a:rPr>
              <a:t>é leveza... </a:t>
            </a:r>
          </a:p>
        </p:txBody>
      </p:sp>
    </p:spTree>
    <p:extLst>
      <p:ext uri="{BB962C8B-B14F-4D97-AF65-F5344CB8AC3E}">
        <p14:creationId xmlns:p14="http://schemas.microsoft.com/office/powerpoint/2010/main" val="7495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1137E0-12A7-C078-03B2-8FD7B86D7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148" y="228600"/>
            <a:ext cx="4267200" cy="6400800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9B4C898-66CF-566B-861E-499A08B247EA}"/>
              </a:ext>
            </a:extLst>
          </p:cNvPr>
          <p:cNvSpPr txBox="1"/>
          <p:nvPr/>
        </p:nvSpPr>
        <p:spPr>
          <a:xfrm>
            <a:off x="6512560" y="1219200"/>
            <a:ext cx="547624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0066"/>
                </a:solidFill>
              </a:rPr>
              <a:t>Graça é charme</a:t>
            </a:r>
          </a:p>
          <a:p>
            <a:endParaRPr lang="pt-BR" sz="4000" b="1" dirty="0">
              <a:solidFill>
                <a:srgbClr val="FF0066"/>
              </a:solidFill>
            </a:endParaRPr>
          </a:p>
          <a:p>
            <a:r>
              <a:rPr lang="pt-BR" sz="6600" b="1" dirty="0">
                <a:solidFill>
                  <a:srgbClr val="FF0066"/>
                </a:solidFill>
              </a:rPr>
              <a:t>(C</a:t>
            </a:r>
            <a:r>
              <a:rPr lang="pt-BR" sz="4800" b="1" dirty="0">
                <a:solidFill>
                  <a:srgbClr val="FF0066"/>
                </a:solidFill>
              </a:rPr>
              <a:t>aridade - </a:t>
            </a:r>
            <a:r>
              <a:rPr lang="pt-BR" sz="6600" b="1" dirty="0">
                <a:solidFill>
                  <a:srgbClr val="FF0066"/>
                </a:solidFill>
              </a:rPr>
              <a:t>A</a:t>
            </a:r>
            <a:r>
              <a:rPr lang="pt-BR" sz="4800" b="1" dirty="0">
                <a:solidFill>
                  <a:srgbClr val="FF0066"/>
                </a:solidFill>
              </a:rPr>
              <a:t>mor)</a:t>
            </a:r>
          </a:p>
        </p:txBody>
      </p:sp>
    </p:spTree>
    <p:extLst>
      <p:ext uri="{BB962C8B-B14F-4D97-AF65-F5344CB8AC3E}">
        <p14:creationId xmlns:p14="http://schemas.microsoft.com/office/powerpoint/2010/main" val="3594487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2B78B85-75DA-6BAA-5C8B-7C6D12EA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247" y="643467"/>
            <a:ext cx="2979855" cy="557106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02A119-5B8C-4D8A-89E7-9A25689648A0}"/>
              </a:ext>
            </a:extLst>
          </p:cNvPr>
          <p:cNvSpPr txBox="1"/>
          <p:nvPr/>
        </p:nvSpPr>
        <p:spPr>
          <a:xfrm>
            <a:off x="5333999" y="1297858"/>
            <a:ext cx="62778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6600"/>
                </a:solidFill>
              </a:rPr>
              <a:t>Não ter Graça</a:t>
            </a:r>
          </a:p>
          <a:p>
            <a:r>
              <a:rPr lang="pt-BR" sz="6000" b="1" dirty="0">
                <a:solidFill>
                  <a:srgbClr val="FF6600"/>
                </a:solidFill>
              </a:rPr>
              <a:t>é não ter beleza,</a:t>
            </a:r>
          </a:p>
          <a:p>
            <a:r>
              <a:rPr lang="pt-BR" sz="6000" b="1" dirty="0">
                <a:solidFill>
                  <a:srgbClr val="FF6600"/>
                </a:solidFill>
              </a:rPr>
              <a:t>é não ter leveza,</a:t>
            </a:r>
          </a:p>
          <a:p>
            <a:r>
              <a:rPr lang="pt-BR" sz="6000" b="1" dirty="0">
                <a:solidFill>
                  <a:srgbClr val="FF6600"/>
                </a:solidFill>
              </a:rPr>
              <a:t>é não ter charme...</a:t>
            </a:r>
          </a:p>
        </p:txBody>
      </p:sp>
    </p:spTree>
    <p:extLst>
      <p:ext uri="{BB962C8B-B14F-4D97-AF65-F5344CB8AC3E}">
        <p14:creationId xmlns:p14="http://schemas.microsoft.com/office/powerpoint/2010/main" val="84352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EFD13FC-8900-D612-9A68-684B1803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138544"/>
            <a:ext cx="4637512" cy="6587375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189763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2CC8DFF-5439-7F6F-5251-CF00747FFDA4}"/>
              </a:ext>
            </a:extLst>
          </p:cNvPr>
          <p:cNvSpPr txBox="1"/>
          <p:nvPr/>
        </p:nvSpPr>
        <p:spPr>
          <a:xfrm>
            <a:off x="2103120" y="701040"/>
            <a:ext cx="8463280" cy="5169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0066"/>
                </a:solidFill>
              </a:rPr>
              <a:t>Os Sacramentos</a:t>
            </a:r>
          </a:p>
          <a:p>
            <a:r>
              <a:rPr lang="pt-BR" sz="8000" b="1" dirty="0">
                <a:solidFill>
                  <a:srgbClr val="FF0066"/>
                </a:solidFill>
              </a:rPr>
              <a:t>nos oferecem</a:t>
            </a:r>
          </a:p>
          <a:p>
            <a:r>
              <a:rPr lang="pt-BR" sz="8000" b="1" dirty="0">
                <a:solidFill>
                  <a:srgbClr val="FF0066"/>
                </a:solidFill>
              </a:rPr>
              <a:t>a Graça (Amor) de Deus! </a:t>
            </a:r>
          </a:p>
        </p:txBody>
      </p:sp>
    </p:spTree>
    <p:extLst>
      <p:ext uri="{BB962C8B-B14F-4D97-AF65-F5344CB8AC3E}">
        <p14:creationId xmlns:p14="http://schemas.microsoft.com/office/powerpoint/2010/main" val="291763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368C966-F7AB-01C6-A1F7-A5B6A7477714}"/>
              </a:ext>
            </a:extLst>
          </p:cNvPr>
          <p:cNvSpPr txBox="1"/>
          <p:nvPr/>
        </p:nvSpPr>
        <p:spPr>
          <a:xfrm>
            <a:off x="688258" y="304801"/>
            <a:ext cx="113365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u="sng" dirty="0">
                <a:solidFill>
                  <a:srgbClr val="FF0066"/>
                </a:solidFill>
              </a:rPr>
              <a:t>Atenção</a:t>
            </a:r>
            <a:r>
              <a:rPr lang="pt-BR" sz="8000" b="1" dirty="0">
                <a:solidFill>
                  <a:srgbClr val="FF0066"/>
                </a:solidFill>
              </a:rPr>
              <a:t>!</a:t>
            </a:r>
          </a:p>
          <a:p>
            <a:endParaRPr lang="pt-BR" sz="3200" b="1" dirty="0">
              <a:solidFill>
                <a:srgbClr val="FF0066"/>
              </a:solidFill>
            </a:endParaRP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400" b="1" dirty="0">
                <a:solidFill>
                  <a:srgbClr val="FF0066"/>
                </a:solidFill>
              </a:rPr>
              <a:t>A Graça nada tem a ver com a beleza exterior!</a:t>
            </a: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pt-BR" sz="2400" b="1" dirty="0">
              <a:solidFill>
                <a:srgbClr val="FF0066"/>
              </a:solidFill>
            </a:endParaRP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400" b="1" dirty="0">
                <a:solidFill>
                  <a:srgbClr val="FF0066"/>
                </a:solidFill>
              </a:rPr>
              <a:t>A Graça é algo interior, do profundo do coração!</a:t>
            </a: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pt-BR" sz="2400" b="1" dirty="0">
              <a:solidFill>
                <a:srgbClr val="FF0066"/>
              </a:solidFill>
            </a:endParaRP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400" b="1" dirty="0">
                <a:solidFill>
                  <a:srgbClr val="FF0066"/>
                </a:solidFill>
              </a:rPr>
              <a:t>A gente pode ser feio de morrer e ser belíssimo e exuberante pela Graça de Deus!!!</a:t>
            </a:r>
          </a:p>
        </p:txBody>
      </p:sp>
    </p:spTree>
    <p:extLst>
      <p:ext uri="{BB962C8B-B14F-4D97-AF65-F5344CB8AC3E}">
        <p14:creationId xmlns:p14="http://schemas.microsoft.com/office/powerpoint/2010/main" val="64027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441CF30-313B-E575-2FBC-65781D66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86" y="1507398"/>
            <a:ext cx="9104672" cy="512200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3C9DD70-E03B-0303-7F0D-561237E44694}"/>
              </a:ext>
            </a:extLst>
          </p:cNvPr>
          <p:cNvSpPr txBox="1"/>
          <p:nvPr/>
        </p:nvSpPr>
        <p:spPr>
          <a:xfrm>
            <a:off x="393290" y="167148"/>
            <a:ext cx="4767989" cy="1200329"/>
          </a:xfrm>
          <a:prstGeom prst="rect">
            <a:avLst/>
          </a:prstGeom>
          <a:solidFill>
            <a:srgbClr val="FFC000"/>
          </a:solidFill>
          <a:ln w="127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pt-BR" sz="7200" b="1" spc="3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Graça...</a:t>
            </a:r>
          </a:p>
        </p:txBody>
      </p:sp>
    </p:spTree>
    <p:extLst>
      <p:ext uri="{BB962C8B-B14F-4D97-AF65-F5344CB8AC3E}">
        <p14:creationId xmlns:p14="http://schemas.microsoft.com/office/powerpoint/2010/main" val="238436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5972BE3-575C-A58A-A672-83366B4CFB07}"/>
              </a:ext>
            </a:extLst>
          </p:cNvPr>
          <p:cNvSpPr txBox="1"/>
          <p:nvPr/>
        </p:nvSpPr>
        <p:spPr>
          <a:xfrm>
            <a:off x="426720" y="609600"/>
            <a:ext cx="11409680" cy="560153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pt-BR" sz="4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4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ortanto</a:t>
            </a:r>
            <a:r>
              <a:rPr lang="pt-BR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graça de Deus nos é oferecida na Igreja por meio de certas mediações.</a:t>
            </a:r>
          </a:p>
          <a:p>
            <a:pPr>
              <a:buClr>
                <a:srgbClr val="0000FF"/>
              </a:buClr>
            </a:pPr>
            <a:r>
              <a:rPr lang="pt-BR" sz="2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indent="-685800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principal mediação da graça de Deus é o Septenário, instituído por Cristo para estar perto de nós: “Estarei convosco todos os dias...”</a:t>
            </a:r>
          </a:p>
          <a:p>
            <a:pPr>
              <a:buClr>
                <a:srgbClr val="0000FF"/>
              </a:buClr>
            </a:pPr>
            <a:endParaRPr lang="pt-BR" sz="200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7 sac. nos oferecem a graça </a:t>
            </a:r>
            <a:r>
              <a:rPr lang="pt-BR" sz="36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visível</a:t>
            </a:r>
            <a:r>
              <a:rPr lang="pt-BR" sz="3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3600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eficaz</a:t>
            </a:r>
            <a:r>
              <a:rPr lang="pt-BR" sz="3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Deus invisível. </a:t>
            </a:r>
          </a:p>
        </p:txBody>
      </p:sp>
    </p:spTree>
    <p:extLst>
      <p:ext uri="{BB962C8B-B14F-4D97-AF65-F5344CB8AC3E}">
        <p14:creationId xmlns:p14="http://schemas.microsoft.com/office/powerpoint/2010/main" val="157163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3468987-1934-7D40-7715-4F6626455743}"/>
              </a:ext>
            </a:extLst>
          </p:cNvPr>
          <p:cNvSpPr txBox="1"/>
          <p:nvPr/>
        </p:nvSpPr>
        <p:spPr>
          <a:xfrm>
            <a:off x="325120" y="396240"/>
            <a:ext cx="1174889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7030A0"/>
              </a:buClr>
            </a:pPr>
            <a:r>
              <a:rPr lang="pt-BR" sz="4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4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pt-BR" sz="4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4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acramentais</a:t>
            </a:r>
            <a:r>
              <a:rPr lang="pt-BR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§"/>
            </a:pPr>
            <a:endParaRPr lang="pt-BR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Igreja temos também os Sacramentais.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sinais sagrados instituídos pela Igreja para  preparar os fiéis para receber os sacramentos e santificar diversas circunstâncias da vida. </a:t>
            </a:r>
          </a:p>
          <a:p>
            <a:pPr marL="342900" indent="-342900">
              <a:buClr>
                <a:srgbClr val="7030A0"/>
              </a:buClr>
              <a:buFont typeface="Wingdings" panose="05000000000000000000" pitchFamily="2" charset="2"/>
              <a:buChar char="§"/>
            </a:pPr>
            <a:endParaRPr lang="pt-BR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Eles não conferem a graça de Deus, como os sacramentos, mas preparam para recebê-la e ajudam a crescer na vida cristã </a:t>
            </a:r>
            <a:r>
              <a:rPr lang="pt-B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(cf. </a:t>
            </a:r>
            <a:r>
              <a:rPr lang="pt-BR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</a:t>
            </a:r>
            <a:r>
              <a:rPr lang="pt-B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1667-1690).</a:t>
            </a:r>
          </a:p>
        </p:txBody>
      </p:sp>
    </p:spTree>
    <p:extLst>
      <p:ext uri="{BB962C8B-B14F-4D97-AF65-F5344CB8AC3E}">
        <p14:creationId xmlns:p14="http://schemas.microsoft.com/office/powerpoint/2010/main" val="309242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AC64082-7B7C-6EFB-57E5-9DE290DC379B}"/>
              </a:ext>
            </a:extLst>
          </p:cNvPr>
          <p:cNvSpPr txBox="1"/>
          <p:nvPr/>
        </p:nvSpPr>
        <p:spPr>
          <a:xfrm>
            <a:off x="265814" y="314960"/>
            <a:ext cx="11798367" cy="5793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Vejamos ainda o que diz a Igreja sobre </a:t>
            </a:r>
            <a:r>
              <a:rPr lang="pt-B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presenças </a:t>
            </a:r>
            <a:r>
              <a:rPr lang="pt-BR" sz="4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reais</a:t>
            </a:r>
            <a:r>
              <a:rPr lang="pt-B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Cristo na Eucaristia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VI, na Encíclica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Mysterium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Fidei</a:t>
            </a:r>
            <a:r>
              <a:rPr lang="pt-BR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(1965) descreve as várias presenças “</a:t>
            </a:r>
            <a:r>
              <a:rPr lang="pt-BR" sz="32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reais</a:t>
            </a:r>
            <a:r>
              <a:rPr lang="pt-BR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 Cristo na Missa: 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89113" indent="-441325">
              <a:lnSpc>
                <a:spcPts val="5300"/>
              </a:lnSpc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Igreja reunida</a:t>
            </a:r>
          </a:p>
          <a:p>
            <a:pPr marL="1789113" indent="-441325">
              <a:lnSpc>
                <a:spcPts val="5300"/>
              </a:lnSpc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Na Palavra proclamada</a:t>
            </a:r>
          </a:p>
          <a:p>
            <a:pPr marL="1789113" indent="-441325">
              <a:lnSpc>
                <a:spcPts val="5300"/>
              </a:lnSpc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No ministro que preside</a:t>
            </a:r>
          </a:p>
          <a:p>
            <a:pPr marL="1789113" indent="-441325">
              <a:lnSpc>
                <a:spcPts val="5300"/>
              </a:lnSpc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600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Substancialmente</a:t>
            </a:r>
            <a:r>
              <a:rPr lang="pt-BR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nas espécies consagradas</a:t>
            </a:r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9F710B95-A9C3-456D-73FD-765F223B9EC8}"/>
              </a:ext>
            </a:extLst>
          </p:cNvPr>
          <p:cNvSpPr/>
          <p:nvPr/>
        </p:nvSpPr>
        <p:spPr>
          <a:xfrm>
            <a:off x="985520" y="3168502"/>
            <a:ext cx="875178" cy="3253563"/>
          </a:xfrm>
          <a:prstGeom prst="leftBrace">
            <a:avLst>
              <a:gd name="adj1" fmla="val 20151"/>
              <a:gd name="adj2" fmla="val 47442"/>
            </a:avLst>
          </a:prstGeom>
          <a:ln w="76200"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>
              <a:ln w="76200">
                <a:solidFill>
                  <a:srgbClr val="FFFFFF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92138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127E1D-AB9F-7ABB-04A7-2601B9B127C2}"/>
              </a:ext>
            </a:extLst>
          </p:cNvPr>
          <p:cNvSpPr txBox="1"/>
          <p:nvPr/>
        </p:nvSpPr>
        <p:spPr>
          <a:xfrm>
            <a:off x="425303" y="574158"/>
            <a:ext cx="11461898" cy="575542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7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umário</a:t>
            </a:r>
          </a:p>
          <a:p>
            <a:pPr algn="ctr"/>
            <a:endParaRPr lang="pt-BR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t-BR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Sacramentalidade?</a:t>
            </a:r>
          </a:p>
          <a:p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pt-BR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Sacramentalidade na história da Igreja</a:t>
            </a:r>
          </a:p>
          <a:p>
            <a:endParaRPr lang="pt-B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Sacramentalidade da 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166778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7E4E440-D109-1581-AD47-DDE1EEE7F334}"/>
              </a:ext>
            </a:extLst>
          </p:cNvPr>
          <p:cNvSpPr txBox="1"/>
          <p:nvPr/>
        </p:nvSpPr>
        <p:spPr>
          <a:xfrm>
            <a:off x="1070043" y="544749"/>
            <a:ext cx="2451370" cy="1569660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FF00"/>
                </a:solidFill>
              </a:rPr>
              <a:t>2.</a:t>
            </a:r>
            <a:r>
              <a:rPr lang="pt-BR" sz="9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003EAA-4A62-D061-3497-C2BDB6D47DF3}"/>
              </a:ext>
            </a:extLst>
          </p:cNvPr>
          <p:cNvSpPr txBox="1"/>
          <p:nvPr/>
        </p:nvSpPr>
        <p:spPr>
          <a:xfrm>
            <a:off x="1070043" y="2290915"/>
            <a:ext cx="10168228" cy="4062651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ctr"/>
            <a:endParaRPr lang="pt-BR" sz="5400" b="1" dirty="0">
              <a:solidFill>
                <a:srgbClr val="FFFF00"/>
              </a:solidFill>
            </a:endParaRPr>
          </a:p>
          <a:p>
            <a:pPr algn="ctr"/>
            <a:r>
              <a:rPr lang="pt-BR" sz="6200" b="1" dirty="0">
                <a:solidFill>
                  <a:srgbClr val="FFFF00"/>
                </a:solidFill>
              </a:rPr>
              <a:t>Sacramentalidade na</a:t>
            </a:r>
          </a:p>
          <a:p>
            <a:pPr algn="ctr"/>
            <a:r>
              <a:rPr lang="pt-BR" sz="6200" b="1" dirty="0">
                <a:solidFill>
                  <a:srgbClr val="FFFF00"/>
                </a:solidFill>
              </a:rPr>
              <a:t> História da Igreja?</a:t>
            </a:r>
            <a:endParaRPr lang="pt-BR" sz="6200" dirty="0"/>
          </a:p>
          <a:p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593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734D9A-3B83-BEE6-0616-30823FD2D287}"/>
              </a:ext>
            </a:extLst>
          </p:cNvPr>
          <p:cNvSpPr txBox="1"/>
          <p:nvPr/>
        </p:nvSpPr>
        <p:spPr>
          <a:xfrm>
            <a:off x="1005841" y="497840"/>
            <a:ext cx="10743708" cy="572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 o séc. XII, Mistério/Sacramento designava realidades distintas dos 7 sacramentos, como: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62163" indent="-1700213">
              <a:lnSpc>
                <a:spcPts val="4800"/>
              </a:lnSpc>
            </a:pPr>
            <a:r>
              <a:rPr lang="pt-BR" sz="4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</a:p>
          <a:p>
            <a:pPr marL="2062163" indent="-1700213">
              <a:lnSpc>
                <a:spcPts val="4800"/>
              </a:lnSpc>
            </a:pPr>
            <a:r>
              <a:rPr lang="pt-BR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Igreja</a:t>
            </a:r>
          </a:p>
          <a:p>
            <a:pPr marL="2062163" indent="-1700213">
              <a:lnSpc>
                <a:spcPts val="4800"/>
              </a:lnSpc>
            </a:pPr>
            <a:r>
              <a:rPr lang="pt-BR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Escritura</a:t>
            </a:r>
          </a:p>
          <a:p>
            <a:pPr marL="2062163" indent="-1700213">
              <a:lnSpc>
                <a:spcPts val="4800"/>
              </a:lnSpc>
            </a:pPr>
            <a:r>
              <a:rPr lang="pt-BR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Quaresma</a:t>
            </a:r>
          </a:p>
          <a:p>
            <a:pPr marL="2062163" indent="-1700213">
              <a:lnSpc>
                <a:spcPts val="4800"/>
              </a:lnSpc>
            </a:pPr>
            <a:r>
              <a:rPr lang="pt-BR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Páscoa etc.</a:t>
            </a:r>
          </a:p>
        </p:txBody>
      </p:sp>
      <p:sp>
        <p:nvSpPr>
          <p:cNvPr id="4" name="Chave Esquerda 3">
            <a:extLst>
              <a:ext uri="{FF2B5EF4-FFF2-40B4-BE49-F238E27FC236}">
                <a16:creationId xmlns:a16="http://schemas.microsoft.com/office/drawing/2014/main" id="{0562D04E-E353-D335-522F-19A0625D8916}"/>
              </a:ext>
            </a:extLst>
          </p:cNvPr>
          <p:cNvSpPr/>
          <p:nvPr/>
        </p:nvSpPr>
        <p:spPr>
          <a:xfrm>
            <a:off x="2235200" y="2905761"/>
            <a:ext cx="1107440" cy="3706432"/>
          </a:xfrm>
          <a:prstGeom prst="leftBrace">
            <a:avLst>
              <a:gd name="adj1" fmla="val 38163"/>
              <a:gd name="adj2" fmla="val 48039"/>
            </a:avLst>
          </a:prstGeom>
          <a:ln w="1016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35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0B44688-17D8-1A7A-1F90-8F949331DD23}"/>
              </a:ext>
            </a:extLst>
          </p:cNvPr>
          <p:cNvSpPr txBox="1"/>
          <p:nvPr/>
        </p:nvSpPr>
        <p:spPr>
          <a:xfrm>
            <a:off x="1192192" y="995423"/>
            <a:ext cx="10459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do séc. XIII e, sobretudo, a partir do Concílio de Trento (1545-1563), foi delimitada a natureza específica do sacramento e indicado os 7 como sinais eficazes da graça divina.</a:t>
            </a:r>
          </a:p>
        </p:txBody>
      </p:sp>
    </p:spTree>
    <p:extLst>
      <p:ext uri="{BB962C8B-B14F-4D97-AF65-F5344CB8AC3E}">
        <p14:creationId xmlns:p14="http://schemas.microsoft.com/office/powerpoint/2010/main" val="287985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A8B36DF-EAE0-0AFB-5988-A96D1139E6FF}"/>
              </a:ext>
            </a:extLst>
          </p:cNvPr>
          <p:cNvSpPr txBox="1"/>
          <p:nvPr/>
        </p:nvSpPr>
        <p:spPr>
          <a:xfrm>
            <a:off x="532435" y="173620"/>
            <a:ext cx="11401064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rgbClr val="FF0066"/>
                </a:solidFill>
              </a:rPr>
              <a:t>Em seguida à Reforma Protestante, o Concílio de Trento determinou que para haver sacramento era necessário:</a:t>
            </a:r>
          </a:p>
          <a:p>
            <a:endParaRPr lang="pt-BR" sz="2000" dirty="0"/>
          </a:p>
          <a:p>
            <a:pPr marL="2065338" indent="-457200">
              <a:lnSpc>
                <a:spcPts val="51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</a:rPr>
              <a:t>Instituição por parte de Cristo</a:t>
            </a:r>
          </a:p>
          <a:p>
            <a:pPr marL="2065338" indent="-457200">
              <a:lnSpc>
                <a:spcPts val="51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</a:rPr>
              <a:t>Estrutura de matéria e forma (hilemorfismo)</a:t>
            </a:r>
          </a:p>
          <a:p>
            <a:pPr marL="2065338" indent="-457200">
              <a:lnSpc>
                <a:spcPts val="51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</a:rPr>
              <a:t>Eficácia “</a:t>
            </a:r>
            <a:r>
              <a:rPr lang="pt-BR" sz="3600" dirty="0" err="1">
                <a:solidFill>
                  <a:srgbClr val="FF3300"/>
                </a:solidFill>
              </a:rPr>
              <a:t>ex</a:t>
            </a:r>
            <a:r>
              <a:rPr lang="pt-BR" sz="3600" dirty="0">
                <a:solidFill>
                  <a:srgbClr val="FF3300"/>
                </a:solidFill>
              </a:rPr>
              <a:t> opere </a:t>
            </a:r>
            <a:r>
              <a:rPr lang="pt-BR" sz="3600" dirty="0" err="1">
                <a:solidFill>
                  <a:srgbClr val="FF3300"/>
                </a:solidFill>
              </a:rPr>
              <a:t>operato</a:t>
            </a:r>
            <a:r>
              <a:rPr lang="pt-BR" sz="3600" dirty="0">
                <a:solidFill>
                  <a:srgbClr val="FF3300"/>
                </a:solidFill>
              </a:rPr>
              <a:t>”</a:t>
            </a:r>
          </a:p>
          <a:p>
            <a:pPr marL="2065338" indent="-457200">
              <a:lnSpc>
                <a:spcPts val="51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</a:rPr>
              <a:t>Intenção por parte do ministro</a:t>
            </a:r>
          </a:p>
          <a:p>
            <a:pPr marL="2065338" indent="-457200">
              <a:lnSpc>
                <a:spcPts val="5100"/>
              </a:lnSpc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FF3300"/>
                </a:solidFill>
              </a:rPr>
              <a:t>Disposição por parte do sujeito</a:t>
            </a:r>
          </a:p>
          <a:p>
            <a:pPr marL="1608138"/>
            <a:endParaRPr lang="pt-BR" dirty="0"/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5A96CD20-491D-D2E5-DEAD-B43A75672B28}"/>
              </a:ext>
            </a:extLst>
          </p:cNvPr>
          <p:cNvSpPr/>
          <p:nvPr/>
        </p:nvSpPr>
        <p:spPr>
          <a:xfrm>
            <a:off x="1354239" y="2870522"/>
            <a:ext cx="867966" cy="3540912"/>
          </a:xfrm>
          <a:prstGeom prst="leftBrace">
            <a:avLst>
              <a:gd name="adj1" fmla="val 30812"/>
              <a:gd name="adj2" fmla="val 47776"/>
            </a:avLst>
          </a:prstGeom>
          <a:ln w="101600">
            <a:solidFill>
              <a:srgbClr val="000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67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71C3404-38D1-A999-80E1-C0F9AF80244C}"/>
              </a:ext>
            </a:extLst>
          </p:cNvPr>
          <p:cNvSpPr txBox="1"/>
          <p:nvPr/>
        </p:nvSpPr>
        <p:spPr>
          <a:xfrm>
            <a:off x="879676" y="418289"/>
            <a:ext cx="10889537" cy="6013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700"/>
              </a:lnSpc>
            </a:pP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Vat. II, de certa forma, significou um retorno ao 1º Milênio, ao aplicar a expressão “sacramento” a: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Igreja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ao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cristão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homem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às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realidades criadas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</a:t>
            </a:r>
            <a:r>
              <a:rPr lang="pt-BR" sz="48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Escritura Sagrada</a:t>
            </a:r>
            <a:r>
              <a:rPr lang="pt-BR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pt-BR" sz="3600" dirty="0">
                <a:solidFill>
                  <a:srgbClr val="7030A0"/>
                </a:solidFill>
              </a:rPr>
              <a:t>(LG 1, 8, 38, 48, SC 5-6; AG 1, 5; GS 12, 14, 36).</a:t>
            </a:r>
          </a:p>
        </p:txBody>
      </p:sp>
    </p:spTree>
    <p:extLst>
      <p:ext uri="{BB962C8B-B14F-4D97-AF65-F5344CB8AC3E}">
        <p14:creationId xmlns:p14="http://schemas.microsoft.com/office/powerpoint/2010/main" val="1485568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0A15E36-42B3-35EC-D9D3-476C0287E375}"/>
              </a:ext>
            </a:extLst>
          </p:cNvPr>
          <p:cNvSpPr txBox="1"/>
          <p:nvPr/>
        </p:nvSpPr>
        <p:spPr>
          <a:xfrm>
            <a:off x="1089497" y="856033"/>
            <a:ext cx="10768205" cy="5421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FF"/>
                </a:solidFill>
              </a:rPr>
              <a:t>Assim, a teologia atual denomina sacramento outras realidades que ultrapassam o septenário.</a:t>
            </a:r>
          </a:p>
          <a:p>
            <a:pPr>
              <a:buClr>
                <a:srgbClr val="FF0066"/>
              </a:buClr>
            </a:pPr>
            <a:r>
              <a:rPr lang="pt-BR" sz="2800" dirty="0">
                <a:solidFill>
                  <a:srgbClr val="0000FF"/>
                </a:solidFill>
              </a:rPr>
              <a:t> </a:t>
            </a:r>
          </a:p>
          <a:p>
            <a:pPr marL="285750" indent="-28575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FF"/>
                </a:solidFill>
              </a:rPr>
              <a:t>Mas, se expressa de forma bem clara, ao falar de: </a:t>
            </a:r>
          </a:p>
          <a:p>
            <a:pPr marL="360363">
              <a:buClr>
                <a:srgbClr val="FF0066"/>
              </a:buClr>
            </a:pPr>
            <a:r>
              <a:rPr lang="pt-BR" sz="3600" dirty="0">
                <a:solidFill>
                  <a:srgbClr val="0000FF"/>
                </a:solidFill>
              </a:rPr>
              <a:t>Sacramento do Batismo, Sacramento da Eucaristia etc.</a:t>
            </a:r>
          </a:p>
          <a:p>
            <a:pPr marL="360363">
              <a:buClr>
                <a:srgbClr val="FF0066"/>
              </a:buClr>
            </a:pPr>
            <a:r>
              <a:rPr lang="pt-BR" sz="3600" dirty="0">
                <a:solidFill>
                  <a:srgbClr val="0000FF"/>
                </a:solidFill>
              </a:rPr>
              <a:t>Ou então de: Cristo sacramento, Igreja sacramento, Homem sacramento...</a:t>
            </a:r>
          </a:p>
          <a:p>
            <a:pPr>
              <a:buClr>
                <a:srgbClr val="FF0066"/>
              </a:buClr>
            </a:pPr>
            <a:endParaRPr lang="pt-BR" sz="2800" dirty="0">
              <a:solidFill>
                <a:srgbClr val="0000FF"/>
              </a:solidFill>
            </a:endParaRPr>
          </a:p>
          <a:p>
            <a:pPr marL="285750" indent="-28575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3600" dirty="0">
                <a:solidFill>
                  <a:srgbClr val="0000FF"/>
                </a:solidFill>
              </a:rPr>
              <a:t>Portanto, a essência sacramental foi reconhecida em diversas realidades, como também na Palavra de Deus!</a:t>
            </a:r>
          </a:p>
        </p:txBody>
      </p:sp>
    </p:spTree>
    <p:extLst>
      <p:ext uri="{BB962C8B-B14F-4D97-AF65-F5344CB8AC3E}">
        <p14:creationId xmlns:p14="http://schemas.microsoft.com/office/powerpoint/2010/main" val="3498482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7E4E440-D109-1581-AD47-DDE1EEE7F334}"/>
              </a:ext>
            </a:extLst>
          </p:cNvPr>
          <p:cNvSpPr txBox="1"/>
          <p:nvPr/>
        </p:nvSpPr>
        <p:spPr>
          <a:xfrm>
            <a:off x="1070043" y="544749"/>
            <a:ext cx="2451370" cy="1569660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b="1">
                <a:solidFill>
                  <a:srgbClr val="FFFF00"/>
                </a:solidFill>
              </a:rPr>
              <a:t>3.</a:t>
            </a:r>
            <a:r>
              <a:rPr lang="pt-BR" sz="9600" b="1">
                <a:solidFill>
                  <a:srgbClr val="C00000"/>
                </a:solidFill>
              </a:rPr>
              <a:t> </a:t>
            </a:r>
            <a:endParaRPr lang="pt-BR" sz="9600" b="1" dirty="0">
              <a:solidFill>
                <a:srgbClr val="C0000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003EAA-4A62-D061-3497-C2BDB6D47DF3}"/>
              </a:ext>
            </a:extLst>
          </p:cNvPr>
          <p:cNvSpPr txBox="1"/>
          <p:nvPr/>
        </p:nvSpPr>
        <p:spPr>
          <a:xfrm>
            <a:off x="1070043" y="2290915"/>
            <a:ext cx="10168228" cy="4062651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ctr"/>
            <a:endParaRPr lang="pt-BR" sz="4800" b="1" dirty="0">
              <a:solidFill>
                <a:srgbClr val="FFFF00"/>
              </a:solidFill>
            </a:endParaRPr>
          </a:p>
          <a:p>
            <a:pPr algn="ctr"/>
            <a:r>
              <a:rPr lang="pt-BR" sz="6200" b="1" dirty="0">
                <a:solidFill>
                  <a:srgbClr val="FFFF00"/>
                </a:solidFill>
              </a:rPr>
              <a:t>Sacramentalidade no anúncio da Palavra de Deus </a:t>
            </a:r>
            <a:endParaRPr lang="pt-BR" sz="6200" dirty="0"/>
          </a:p>
          <a:p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514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6D11E3F-95AD-AF2E-0E91-02936234BCF4}"/>
              </a:ext>
            </a:extLst>
          </p:cNvPr>
          <p:cNvSpPr txBox="1"/>
          <p:nvPr/>
        </p:nvSpPr>
        <p:spPr>
          <a:xfrm>
            <a:off x="525294" y="904672"/>
            <a:ext cx="11186809" cy="4974888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0"/>
              </a:lnSpc>
            </a:pPr>
            <a:r>
              <a:rPr lang="pt-BR" sz="8800" dirty="0">
                <a:solidFill>
                  <a:srgbClr val="0000FF"/>
                </a:solidFill>
              </a:rPr>
              <a:t>Sacramentalidade da  </a:t>
            </a:r>
          </a:p>
          <a:p>
            <a:pPr algn="ctr">
              <a:lnSpc>
                <a:spcPts val="13000"/>
              </a:lnSpc>
            </a:pPr>
            <a:r>
              <a:rPr lang="pt-BR" sz="8800" dirty="0">
                <a:solidFill>
                  <a:srgbClr val="0000FF"/>
                </a:solidFill>
              </a:rPr>
              <a:t>Palavra de Deus no</a:t>
            </a:r>
          </a:p>
          <a:p>
            <a:pPr algn="ctr">
              <a:lnSpc>
                <a:spcPts val="13000"/>
              </a:lnSpc>
            </a:pPr>
            <a:r>
              <a:rPr lang="pt-BR" sz="8800" i="1" dirty="0">
                <a:solidFill>
                  <a:srgbClr val="0000FF"/>
                </a:solidFill>
              </a:rPr>
              <a:t>Ordo </a:t>
            </a:r>
            <a:r>
              <a:rPr lang="pt-BR" sz="8800" i="1" dirty="0" err="1">
                <a:solidFill>
                  <a:srgbClr val="0000FF"/>
                </a:solidFill>
              </a:rPr>
              <a:t>Lectionum</a:t>
            </a:r>
            <a:r>
              <a:rPr lang="pt-BR" sz="8800" i="1" dirty="0">
                <a:solidFill>
                  <a:srgbClr val="0000FF"/>
                </a:solidFill>
              </a:rPr>
              <a:t> </a:t>
            </a:r>
            <a:r>
              <a:rPr lang="pt-BR" sz="8800" i="1" dirty="0" err="1">
                <a:solidFill>
                  <a:srgbClr val="0000FF"/>
                </a:solidFill>
              </a:rPr>
              <a:t>Missae</a:t>
            </a:r>
            <a:endParaRPr lang="pt-BR" sz="88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26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BE91E9F-D5AE-903F-7A5A-AD66E4A8EA37}"/>
              </a:ext>
            </a:extLst>
          </p:cNvPr>
          <p:cNvSpPr txBox="1"/>
          <p:nvPr/>
        </p:nvSpPr>
        <p:spPr>
          <a:xfrm>
            <a:off x="751840" y="487680"/>
            <a:ext cx="113080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447675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4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Palavra e Liturgia se unem intimamente, a ponto de se aceitar que a Palavra da Escritura foi posta por escrito exatamente para ser proclamada na celebração. </a:t>
            </a:r>
          </a:p>
          <a:p>
            <a:pPr marL="447675" indent="-447675">
              <a:buClr>
                <a:srgbClr val="FF0066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447675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4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celebração litúrgica a Palavra de Deus alcança o máximo de si mesma.</a:t>
            </a:r>
          </a:p>
        </p:txBody>
      </p:sp>
    </p:spTree>
    <p:extLst>
      <p:ext uri="{BB962C8B-B14F-4D97-AF65-F5344CB8AC3E}">
        <p14:creationId xmlns:p14="http://schemas.microsoft.com/office/powerpoint/2010/main" val="3372797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79401BB-B929-DB2C-48BC-60B1032F9460}"/>
              </a:ext>
            </a:extLst>
          </p:cNvPr>
          <p:cNvSpPr txBox="1"/>
          <p:nvPr/>
        </p:nvSpPr>
        <p:spPr>
          <a:xfrm>
            <a:off x="650240" y="447040"/>
            <a:ext cx="10982960" cy="5878532"/>
          </a:xfrm>
          <a:prstGeom prst="rect">
            <a:avLst/>
          </a:prstGeom>
          <a:noFill/>
          <a:ln w="12700">
            <a:solidFill>
              <a:srgbClr val="C2570E"/>
            </a:solidFill>
          </a:ln>
        </p:spPr>
        <p:txBody>
          <a:bodyPr wrap="square" rtlCol="0">
            <a:spAutoFit/>
          </a:bodyPr>
          <a:lstStyle/>
          <a:p>
            <a:pPr marL="355600" indent="-35560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celebração litúrgica torna-se um acontecimento novo, pois sempre enriquece a Palavra com uma nova e eficaz interpretação.</a:t>
            </a:r>
          </a:p>
          <a:p>
            <a:pPr marL="355600" indent="-355600">
              <a:buClr>
                <a:srgbClr val="FF0066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de Deus, portanto, constantemente anunciada na Liturgia, é sempre viva e eficaz pelo poder do Espírito Santo.</a:t>
            </a:r>
          </a:p>
          <a:p>
            <a:pPr marL="355600" indent="-355600">
              <a:buClr>
                <a:srgbClr val="FF0066"/>
              </a:buClr>
              <a:buFont typeface="Wingdings" panose="05000000000000000000" pitchFamily="2" charset="2"/>
              <a:buChar char="§"/>
            </a:pPr>
            <a:endParaRPr lang="pt-BR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Clr>
                <a:srgbClr val="FF0066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manifesta aquele amor ativo do Pai que jamais deixa de agir entre nós.</a:t>
            </a:r>
          </a:p>
        </p:txBody>
      </p:sp>
    </p:spTree>
    <p:extLst>
      <p:ext uri="{BB962C8B-B14F-4D97-AF65-F5344CB8AC3E}">
        <p14:creationId xmlns:p14="http://schemas.microsoft.com/office/powerpoint/2010/main" val="192446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C7E4E440-D109-1581-AD47-DDE1EEE7F334}"/>
              </a:ext>
            </a:extLst>
          </p:cNvPr>
          <p:cNvSpPr txBox="1"/>
          <p:nvPr/>
        </p:nvSpPr>
        <p:spPr>
          <a:xfrm>
            <a:off x="1070043" y="544749"/>
            <a:ext cx="2451370" cy="1569660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FF00"/>
                </a:solidFill>
              </a:rPr>
              <a:t>1.</a:t>
            </a:r>
            <a:r>
              <a:rPr lang="pt-BR" sz="9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003EAA-4A62-D061-3497-C2BDB6D47DF3}"/>
              </a:ext>
            </a:extLst>
          </p:cNvPr>
          <p:cNvSpPr txBox="1"/>
          <p:nvPr/>
        </p:nvSpPr>
        <p:spPr>
          <a:xfrm>
            <a:off x="1070043" y="2290915"/>
            <a:ext cx="10168228" cy="3985706"/>
          </a:xfrm>
          <a:prstGeom prst="rect">
            <a:avLst/>
          </a:prstGeom>
          <a:solidFill>
            <a:srgbClr val="C00000"/>
          </a:solidFill>
          <a:ln w="1016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pPr algn="ctr"/>
            <a:endParaRPr lang="pt-BR" sz="8000" b="1" dirty="0">
              <a:solidFill>
                <a:srgbClr val="FFFF00"/>
              </a:solidFill>
            </a:endParaRPr>
          </a:p>
          <a:p>
            <a:pPr algn="ctr"/>
            <a:r>
              <a:rPr lang="pt-BR" sz="6200" b="1" dirty="0">
                <a:solidFill>
                  <a:srgbClr val="FFFF00"/>
                </a:solidFill>
              </a:rPr>
              <a:t>O que é Sacramentalidade?</a:t>
            </a:r>
            <a:endParaRPr lang="pt-BR" sz="6200" dirty="0"/>
          </a:p>
          <a:p>
            <a:endParaRPr lang="pt-BR" sz="75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46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47EE00-675C-634F-ADEC-582597045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45" y="1695539"/>
            <a:ext cx="5223404" cy="3628301"/>
          </a:xfrm>
          <a:prstGeom prst="rect">
            <a:avLst/>
          </a:prstGeom>
          <a:ln>
            <a:solidFill>
              <a:srgbClr val="C2570E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DEFF6B7-E1F3-BDAE-E491-1B0E67C12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1695539"/>
            <a:ext cx="5223404" cy="3613098"/>
          </a:xfrm>
          <a:prstGeom prst="rect">
            <a:avLst/>
          </a:prstGeom>
          <a:ln>
            <a:solidFill>
              <a:srgbClr val="C2570E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EAB961-F2B6-493C-7E92-9D2ABA21A5BD}"/>
              </a:ext>
            </a:extLst>
          </p:cNvPr>
          <p:cNvSpPr txBox="1"/>
          <p:nvPr/>
        </p:nvSpPr>
        <p:spPr>
          <a:xfrm>
            <a:off x="91440" y="436880"/>
            <a:ext cx="12100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Missa e suas 2 mesas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529D29-0618-4194-3BA5-A9CC3CFAADEC}"/>
              </a:ext>
            </a:extLst>
          </p:cNvPr>
          <p:cNvSpPr txBox="1"/>
          <p:nvPr/>
        </p:nvSpPr>
        <p:spPr>
          <a:xfrm>
            <a:off x="707845" y="5547360"/>
            <a:ext cx="522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Mesa da Palavra de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B64EDD-641F-AE0D-3D4D-70F01D897B13}"/>
              </a:ext>
            </a:extLst>
          </p:cNvPr>
          <p:cNvSpPr txBox="1"/>
          <p:nvPr/>
        </p:nvSpPr>
        <p:spPr>
          <a:xfrm>
            <a:off x="6339840" y="5547360"/>
            <a:ext cx="538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2060"/>
                </a:solidFill>
              </a:rPr>
              <a:t>Mesa da Santa Eucaristia</a:t>
            </a:r>
          </a:p>
        </p:txBody>
      </p:sp>
    </p:spTree>
    <p:extLst>
      <p:ext uri="{BB962C8B-B14F-4D97-AF65-F5344CB8AC3E}">
        <p14:creationId xmlns:p14="http://schemas.microsoft.com/office/powerpoint/2010/main" val="4268478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1164DCA-06EA-2D12-F34E-FF8F1B7DE84F}"/>
              </a:ext>
            </a:extLst>
          </p:cNvPr>
          <p:cNvSpPr txBox="1"/>
          <p:nvPr/>
        </p:nvSpPr>
        <p:spPr>
          <a:xfrm>
            <a:off x="609600" y="335280"/>
            <a:ext cx="10972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proclamação do  Antigo ou do Novo Testamento a Igreja anuncia sempre o mesmo Mistério de Cristo. </a:t>
            </a:r>
          </a:p>
          <a:p>
            <a:pPr>
              <a:buClr>
                <a:srgbClr val="FF0000"/>
              </a:buClr>
            </a:pPr>
            <a:endParaRPr lang="pt-BR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Antigo Testamento está latente o Novo e no Novo se revela o Antigo. </a:t>
            </a:r>
          </a:p>
          <a:p>
            <a:pPr>
              <a:buClr>
                <a:srgbClr val="FF0000"/>
              </a:buClr>
            </a:pPr>
            <a:endParaRPr lang="pt-BR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 é o centro e a plenitude de toda a Escritura e de toda a celebração litúrgica.</a:t>
            </a:r>
          </a:p>
        </p:txBody>
      </p:sp>
    </p:spTree>
    <p:extLst>
      <p:ext uri="{BB962C8B-B14F-4D97-AF65-F5344CB8AC3E}">
        <p14:creationId xmlns:p14="http://schemas.microsoft.com/office/powerpoint/2010/main" val="2072188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4072CFE-516F-3840-240B-9AA98483DEF9}"/>
              </a:ext>
            </a:extLst>
          </p:cNvPr>
          <p:cNvSpPr txBox="1"/>
          <p:nvPr/>
        </p:nvSpPr>
        <p:spPr>
          <a:xfrm>
            <a:off x="325120" y="497840"/>
            <a:ext cx="1162304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Igreja se edifica e cresce ao escutar a Palavra de Deus, e os prodígios realizados por Deus na história da salvação tornam-se novamente presentes e atuantes na celebração litúrgica. </a:t>
            </a:r>
          </a:p>
          <a:p>
            <a:pPr marL="355600" indent="-355600">
              <a:buClr>
                <a:srgbClr val="FF3300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Clr>
                <a:srgbClr val="FF33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Deus, por sua vez, vale-se da mesma comunidade dos fiéis que celebram a Liturgia para que a sua Palavra se propague e seja glorificada, e seu nome seja exaltado entre os povos.</a:t>
            </a:r>
          </a:p>
        </p:txBody>
      </p:sp>
    </p:spTree>
    <p:extLst>
      <p:ext uri="{BB962C8B-B14F-4D97-AF65-F5344CB8AC3E}">
        <p14:creationId xmlns:p14="http://schemas.microsoft.com/office/powerpoint/2010/main" val="2899058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F680901-5CF8-26A1-EDC5-AB1D583A7FB6}"/>
              </a:ext>
            </a:extLst>
          </p:cNvPr>
          <p:cNvSpPr txBox="1"/>
          <p:nvPr/>
        </p:nvSpPr>
        <p:spPr>
          <a:xfrm>
            <a:off x="457200" y="477520"/>
            <a:ext cx="11440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do Espírito Santo na Liturgia:</a:t>
            </a:r>
          </a:p>
          <a:p>
            <a:pPr algn="ctr"/>
            <a:endParaRPr lang="pt-BR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a Palavra de Deus realize nos corações aquilo que se escuta com os ouvidos, faz-se necessário a ação do Espírito.</a:t>
            </a:r>
          </a:p>
          <a:p>
            <a:pPr>
              <a:buClr>
                <a:srgbClr val="0000FF"/>
              </a:buClr>
            </a:pPr>
            <a:endParaRPr lang="pt-BR" sz="4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sua inspiração e ajuda a Palavra de Deus torna-se fundamento da ação litúrgica e norma e segurança de toda a vida.</a:t>
            </a:r>
          </a:p>
        </p:txBody>
      </p:sp>
    </p:spTree>
    <p:extLst>
      <p:ext uri="{BB962C8B-B14F-4D97-AF65-F5344CB8AC3E}">
        <p14:creationId xmlns:p14="http://schemas.microsoft.com/office/powerpoint/2010/main" val="23092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E542BB-B80C-F413-B39B-A2EF2BA4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60" y="0"/>
            <a:ext cx="5572125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242C583-7EC1-AF7C-7A80-AAE2912CE5FD}"/>
              </a:ext>
            </a:extLst>
          </p:cNvPr>
          <p:cNvSpPr txBox="1"/>
          <p:nvPr/>
        </p:nvSpPr>
        <p:spPr>
          <a:xfrm>
            <a:off x="6634717" y="776177"/>
            <a:ext cx="5103627" cy="341632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Espírito Santo age diretamente na Liturgia Cristã</a:t>
            </a:r>
          </a:p>
        </p:txBody>
      </p:sp>
    </p:spTree>
    <p:extLst>
      <p:ext uri="{BB962C8B-B14F-4D97-AF65-F5344CB8AC3E}">
        <p14:creationId xmlns:p14="http://schemas.microsoft.com/office/powerpoint/2010/main" val="3682498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BA3354D-EB4D-53FC-B7FD-02B6301BC7F5}"/>
              </a:ext>
            </a:extLst>
          </p:cNvPr>
          <p:cNvSpPr txBox="1"/>
          <p:nvPr/>
        </p:nvSpPr>
        <p:spPr>
          <a:xfrm>
            <a:off x="579120" y="528320"/>
            <a:ext cx="11338560" cy="5805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do mesmo Espírito Santo não só precede, acompanha e segue toda a ação litúrgica, mas a cada um sugere no coração aquilo que na proclamação da Palavra de Deus é dito para toda a assembleia dos fiéis.</a:t>
            </a: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pt-BR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consolida a unidade de todos e também favorece a diversidade dos carismas e a multiplicidade de atuações.</a:t>
            </a:r>
          </a:p>
        </p:txBody>
      </p:sp>
    </p:spTree>
    <p:extLst>
      <p:ext uri="{BB962C8B-B14F-4D97-AF65-F5344CB8AC3E}">
        <p14:creationId xmlns:p14="http://schemas.microsoft.com/office/powerpoint/2010/main" val="3191787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A67358-5726-90CA-562E-ACFD02C89CD2}"/>
              </a:ext>
            </a:extLst>
          </p:cNvPr>
          <p:cNvSpPr txBox="1"/>
          <p:nvPr/>
        </p:nvSpPr>
        <p:spPr>
          <a:xfrm>
            <a:off x="396240" y="355600"/>
            <a:ext cx="11450320" cy="6186309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7200" b="1" u="sng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6000" b="1" u="sng" spc="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onclusão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meio da sacramentalidade da Palavra de Deus a Igreja avança, cresce e se edifica cada vez mais.</a:t>
            </a: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em cada um dos fiéis se realiza aquilo mesmo que Deus mais deseja: que a sua Palavra seja veículo eficaz de salvação e de vida para todos.</a:t>
            </a:r>
          </a:p>
        </p:txBody>
      </p:sp>
    </p:spTree>
    <p:extLst>
      <p:ext uri="{BB962C8B-B14F-4D97-AF65-F5344CB8AC3E}">
        <p14:creationId xmlns:p14="http://schemas.microsoft.com/office/powerpoint/2010/main" val="3703808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948617-82DC-D029-6577-E3BC9DC9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2912"/>
            <a:ext cx="11430000" cy="59721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C00727-710B-70B4-4347-84A6E8C1254D}"/>
              </a:ext>
            </a:extLst>
          </p:cNvPr>
          <p:cNvSpPr txBox="1"/>
          <p:nvPr/>
        </p:nvSpPr>
        <p:spPr>
          <a:xfrm>
            <a:off x="4051006" y="5209953"/>
            <a:ext cx="3997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Liturgia: obra do Espírito!</a:t>
            </a:r>
          </a:p>
        </p:txBody>
      </p:sp>
    </p:spTree>
    <p:extLst>
      <p:ext uri="{BB962C8B-B14F-4D97-AF65-F5344CB8AC3E}">
        <p14:creationId xmlns:p14="http://schemas.microsoft.com/office/powerpoint/2010/main" val="366513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CB6CE5D-4A03-19E2-1FA0-87D977F75DC0}"/>
              </a:ext>
            </a:extLst>
          </p:cNvPr>
          <p:cNvSpPr txBox="1"/>
          <p:nvPr/>
        </p:nvSpPr>
        <p:spPr>
          <a:xfrm>
            <a:off x="1150374" y="924128"/>
            <a:ext cx="9851923" cy="4888863"/>
          </a:xfrm>
          <a:prstGeom prst="rect">
            <a:avLst/>
          </a:prstGeom>
          <a:solidFill>
            <a:srgbClr val="FFFF00"/>
          </a:solidFill>
          <a:ln w="139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0" b="1" dirty="0" err="1">
                <a:solidFill>
                  <a:srgbClr val="0000FF"/>
                </a:solidFill>
              </a:rPr>
              <a:t>M</a:t>
            </a:r>
            <a:r>
              <a:rPr lang="pt-BR" sz="9600" b="1" dirty="0" err="1">
                <a:solidFill>
                  <a:srgbClr val="0000FF"/>
                </a:solidFill>
              </a:rPr>
              <a:t>ystérion</a:t>
            </a:r>
            <a:endParaRPr lang="pt-BR" sz="9600" b="1" dirty="0">
              <a:solidFill>
                <a:srgbClr val="0000FF"/>
              </a:solidFill>
            </a:endParaRPr>
          </a:p>
          <a:p>
            <a:pPr algn="ctr"/>
            <a:endParaRPr lang="pt-BR" sz="6600" dirty="0"/>
          </a:p>
          <a:p>
            <a:pPr algn="ctr"/>
            <a:r>
              <a:rPr lang="pt-BR" sz="12000" b="1" dirty="0" err="1">
                <a:solidFill>
                  <a:srgbClr val="0000FF"/>
                </a:solidFill>
              </a:rPr>
              <a:t>S</a:t>
            </a:r>
            <a:r>
              <a:rPr lang="pt-BR" sz="9600" b="1" dirty="0" err="1">
                <a:solidFill>
                  <a:srgbClr val="0000FF"/>
                </a:solidFill>
              </a:rPr>
              <a:t>acramentum</a:t>
            </a:r>
            <a:endParaRPr lang="pt-BR" sz="9600" b="1" dirty="0">
              <a:solidFill>
                <a:srgbClr val="0000FF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81F2AB1-86EC-BBD7-A37E-424D07B2AC5C}"/>
              </a:ext>
            </a:extLst>
          </p:cNvPr>
          <p:cNvCxnSpPr>
            <a:cxnSpLocks/>
          </p:cNvCxnSpPr>
          <p:nvPr/>
        </p:nvCxnSpPr>
        <p:spPr>
          <a:xfrm>
            <a:off x="1337187" y="3429000"/>
            <a:ext cx="9448800" cy="0"/>
          </a:xfrm>
          <a:prstGeom prst="line">
            <a:avLst/>
          </a:prstGeom>
          <a:ln w="177800">
            <a:solidFill>
              <a:srgbClr val="C25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63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04037E7-55DF-0EB7-5823-0F260D7C5F2C}"/>
              </a:ext>
            </a:extLst>
          </p:cNvPr>
          <p:cNvSpPr txBox="1"/>
          <p:nvPr/>
        </p:nvSpPr>
        <p:spPr>
          <a:xfrm>
            <a:off x="863600" y="325120"/>
            <a:ext cx="1111504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Sacramentalidade se refere à característica própria dos sacramentos de serem sinais visíveis da graça invisível de Deus.</a:t>
            </a:r>
          </a:p>
          <a:p>
            <a:pPr>
              <a:buClr>
                <a:srgbClr val="0000FF"/>
              </a:buClr>
            </a:pPr>
            <a:endParaRPr lang="pt-BR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Deus, pela Igreja, nos concede a sua graça.</a:t>
            </a:r>
          </a:p>
          <a:p>
            <a:pPr>
              <a:buClr>
                <a:srgbClr val="0000FF"/>
              </a:buClr>
            </a:pPr>
            <a:r>
              <a:rPr lang="pt-BR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graça nos é oferecida por meio de certos sinais sensíveis e eficazes: os Sacramentos. </a:t>
            </a: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pt-BR" sz="2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4013" indent="-354013"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oferta divina é chamada na Igreja de “Graça sacramental”.</a:t>
            </a:r>
          </a:p>
        </p:txBody>
      </p:sp>
    </p:spTree>
    <p:extLst>
      <p:ext uri="{BB962C8B-B14F-4D97-AF65-F5344CB8AC3E}">
        <p14:creationId xmlns:p14="http://schemas.microsoft.com/office/powerpoint/2010/main" val="23315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551FF3-4925-69CA-1646-A268C2F4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80" y="1078230"/>
            <a:ext cx="7610168" cy="4701540"/>
          </a:xfrm>
          <a:prstGeom prst="rect">
            <a:avLst/>
          </a:prstGeom>
          <a:ln w="127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624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C87BD0-BD69-7EB9-EFA4-A0852D23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2240"/>
            <a:ext cx="10657840" cy="6583680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CA5D357-6D75-AD5C-98C8-BC86AE0EEBDB}"/>
              </a:ext>
            </a:extLst>
          </p:cNvPr>
          <p:cNvSpPr txBox="1"/>
          <p:nvPr/>
        </p:nvSpPr>
        <p:spPr>
          <a:xfrm>
            <a:off x="7315200" y="243840"/>
            <a:ext cx="3962400" cy="1938992"/>
          </a:xfrm>
          <a:prstGeom prst="rect">
            <a:avLst/>
          </a:prstGeom>
          <a:solidFill>
            <a:schemeClr val="accent2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263525"/>
            <a:r>
              <a:rPr lang="pt-BR" sz="4000" b="1" dirty="0">
                <a:solidFill>
                  <a:schemeClr val="bg1"/>
                </a:solidFill>
              </a:rPr>
              <a:t>Na Igreja é que recebemos a graça de Deus!</a:t>
            </a:r>
          </a:p>
        </p:txBody>
      </p:sp>
    </p:spTree>
    <p:extLst>
      <p:ext uri="{BB962C8B-B14F-4D97-AF65-F5344CB8AC3E}">
        <p14:creationId xmlns:p14="http://schemas.microsoft.com/office/powerpoint/2010/main" val="28995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4286AD-718D-CC84-A34B-2DB842EF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10" y="321842"/>
            <a:ext cx="5176462" cy="5958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9C84A2-BBE4-00BC-2C89-354050E8A3B2}"/>
              </a:ext>
            </a:extLst>
          </p:cNvPr>
          <p:cNvSpPr txBox="1"/>
          <p:nvPr/>
        </p:nvSpPr>
        <p:spPr>
          <a:xfrm>
            <a:off x="816077" y="1052052"/>
            <a:ext cx="56437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FF0066"/>
                </a:solidFill>
              </a:rPr>
              <a:t>Mas...</a:t>
            </a:r>
          </a:p>
          <a:p>
            <a:endParaRPr lang="pt-BR" sz="3200" b="1" dirty="0">
              <a:solidFill>
                <a:srgbClr val="FF0066"/>
              </a:solidFill>
            </a:endParaRPr>
          </a:p>
          <a:p>
            <a:r>
              <a:rPr lang="pt-BR" sz="6000" b="1" dirty="0">
                <a:solidFill>
                  <a:srgbClr val="FF0066"/>
                </a:solidFill>
              </a:rPr>
              <a:t>O que é Graça?</a:t>
            </a:r>
          </a:p>
        </p:txBody>
      </p:sp>
    </p:spTree>
    <p:extLst>
      <p:ext uri="{BB962C8B-B14F-4D97-AF65-F5344CB8AC3E}">
        <p14:creationId xmlns:p14="http://schemas.microsoft.com/office/powerpoint/2010/main" val="2675520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9DB3E88-8B79-A2BF-EA4A-0E00D2A80B31}"/>
              </a:ext>
            </a:extLst>
          </p:cNvPr>
          <p:cNvSpPr txBox="1"/>
          <p:nvPr/>
        </p:nvSpPr>
        <p:spPr>
          <a:xfrm>
            <a:off x="729574" y="1013791"/>
            <a:ext cx="11284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Tomemos um exemplo para entender a Graça...</a:t>
            </a:r>
          </a:p>
        </p:txBody>
      </p:sp>
    </p:spTree>
    <p:extLst>
      <p:ext uri="{BB962C8B-B14F-4D97-AF65-F5344CB8AC3E}">
        <p14:creationId xmlns:p14="http://schemas.microsoft.com/office/powerpoint/2010/main" val="859556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1435</Words>
  <Application>Microsoft Office PowerPoint</Application>
  <PresentationFormat>Widescreen</PresentationFormat>
  <Paragraphs>162</Paragraphs>
  <Slides>37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Raimundo Melo</dc:creator>
  <cp:lastModifiedBy>José Raimundo Melo</cp:lastModifiedBy>
  <cp:revision>10</cp:revision>
  <dcterms:created xsi:type="dcterms:W3CDTF">2025-07-18T10:37:20Z</dcterms:created>
  <dcterms:modified xsi:type="dcterms:W3CDTF">2025-07-21T01:20:04Z</dcterms:modified>
</cp:coreProperties>
</file>