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4333" r:id="rId2"/>
  </p:sldMasterIdLst>
  <p:notesMasterIdLst>
    <p:notesMasterId r:id="rId74"/>
  </p:notesMasterIdLst>
  <p:sldIdLst>
    <p:sldId id="830" r:id="rId3"/>
    <p:sldId id="729" r:id="rId4"/>
    <p:sldId id="758" r:id="rId5"/>
    <p:sldId id="779" r:id="rId6"/>
    <p:sldId id="773" r:id="rId7"/>
    <p:sldId id="761" r:id="rId8"/>
    <p:sldId id="780" r:id="rId9"/>
    <p:sldId id="782" r:id="rId10"/>
    <p:sldId id="770" r:id="rId11"/>
    <p:sldId id="772" r:id="rId12"/>
    <p:sldId id="774" r:id="rId13"/>
    <p:sldId id="769" r:id="rId14"/>
    <p:sldId id="777" r:id="rId15"/>
    <p:sldId id="794" r:id="rId16"/>
    <p:sldId id="771" r:id="rId17"/>
    <p:sldId id="764" r:id="rId18"/>
    <p:sldId id="778" r:id="rId19"/>
    <p:sldId id="783" r:id="rId20"/>
    <p:sldId id="790" r:id="rId21"/>
    <p:sldId id="787" r:id="rId22"/>
    <p:sldId id="801" r:id="rId23"/>
    <p:sldId id="825" r:id="rId24"/>
    <p:sldId id="791" r:id="rId25"/>
    <p:sldId id="766" r:id="rId26"/>
    <p:sldId id="792" r:id="rId27"/>
    <p:sldId id="793" r:id="rId28"/>
    <p:sldId id="767" r:id="rId29"/>
    <p:sldId id="826" r:id="rId30"/>
    <p:sldId id="795" r:id="rId31"/>
    <p:sldId id="827" r:id="rId32"/>
    <p:sldId id="788" r:id="rId33"/>
    <p:sldId id="803" r:id="rId34"/>
    <p:sldId id="797" r:id="rId35"/>
    <p:sldId id="798" r:id="rId36"/>
    <p:sldId id="799" r:id="rId37"/>
    <p:sldId id="800" r:id="rId38"/>
    <p:sldId id="789" r:id="rId39"/>
    <p:sldId id="804" r:id="rId40"/>
    <p:sldId id="805" r:id="rId41"/>
    <p:sldId id="806" r:id="rId42"/>
    <p:sldId id="807" r:id="rId43"/>
    <p:sldId id="835" r:id="rId44"/>
    <p:sldId id="808" r:id="rId45"/>
    <p:sldId id="809" r:id="rId46"/>
    <p:sldId id="810" r:id="rId47"/>
    <p:sldId id="836" r:id="rId48"/>
    <p:sldId id="811" r:id="rId49"/>
    <p:sldId id="812" r:id="rId50"/>
    <p:sldId id="813" r:id="rId51"/>
    <p:sldId id="837" r:id="rId52"/>
    <p:sldId id="814" r:id="rId53"/>
    <p:sldId id="815" r:id="rId54"/>
    <p:sldId id="816" r:id="rId55"/>
    <p:sldId id="838" r:id="rId56"/>
    <p:sldId id="817" r:id="rId57"/>
    <p:sldId id="818" r:id="rId58"/>
    <p:sldId id="831" r:id="rId59"/>
    <p:sldId id="819" r:id="rId60"/>
    <p:sldId id="796" r:id="rId61"/>
    <p:sldId id="832" r:id="rId62"/>
    <p:sldId id="820" r:id="rId63"/>
    <p:sldId id="834" r:id="rId64"/>
    <p:sldId id="821" r:id="rId65"/>
    <p:sldId id="833" r:id="rId66"/>
    <p:sldId id="822" r:id="rId67"/>
    <p:sldId id="823" r:id="rId68"/>
    <p:sldId id="839" r:id="rId69"/>
    <p:sldId id="824" r:id="rId70"/>
    <p:sldId id="784" r:id="rId71"/>
    <p:sldId id="776" r:id="rId72"/>
    <p:sldId id="828" r:id="rId7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FF"/>
    <a:srgbClr val="0000FF"/>
    <a:srgbClr val="007E39"/>
    <a:srgbClr val="CC0000"/>
    <a:srgbClr val="009900"/>
    <a:srgbClr val="FF6600"/>
    <a:srgbClr val="990000"/>
    <a:srgbClr val="AF21A5"/>
    <a:srgbClr val="00D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196" autoAdjust="0"/>
  </p:normalViewPr>
  <p:slideViewPr>
    <p:cSldViewPr>
      <p:cViewPr varScale="1">
        <p:scale>
          <a:sx n="78" d="100"/>
          <a:sy n="78" d="100"/>
        </p:scale>
        <p:origin x="141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8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DB7062C1-180D-C7B4-B98C-955BBC7BFA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979BA2B-34D1-0069-B920-B2E22679A2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03F83496-E3EE-0E4B-2084-3879D365AD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337A58D9-54D3-9D43-136F-4098E22503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Clique para editar os estilos do texto mestre</a:t>
            </a:r>
          </a:p>
          <a:p>
            <a:pPr lvl="1"/>
            <a:r>
              <a:rPr lang="it-IT" noProof="0"/>
              <a:t>Segundo nível</a:t>
            </a:r>
          </a:p>
          <a:p>
            <a:pPr lvl="2"/>
            <a:r>
              <a:rPr lang="it-IT" noProof="0"/>
              <a:t>Terceiro nível</a:t>
            </a:r>
          </a:p>
          <a:p>
            <a:pPr lvl="3"/>
            <a:r>
              <a:rPr lang="it-IT" noProof="0"/>
              <a:t>Quarto nível</a:t>
            </a:r>
          </a:p>
          <a:p>
            <a:pPr lvl="4"/>
            <a:r>
              <a:rPr lang="it-IT" noProof="0"/>
              <a:t>Quinto nível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CBCEA2F1-A0FF-06D9-55EC-24ABE18A0D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B1CD1120-B0CD-2814-9875-0C0C14765F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032FBBA-1307-46F6-81C7-E7D7DCA14939}" type="slidenum">
              <a:rPr lang="it-IT" altLang="pt-BR"/>
              <a:pPr>
                <a:defRPr/>
              </a:pPr>
              <a:t>‹nº›</a:t>
            </a:fld>
            <a:endParaRPr lang="it-I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D187A0A-63DC-6FF0-DBEF-FF8406D76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66F2EB-6E71-4AF7-940D-969620E76BFF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F1FBF5F-A075-15A4-C85D-CF6EF4CB0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F3EBF58-A290-04AD-F34E-0DEA29DB0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17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075108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DD91-496E-5422-F0EE-0A315CC6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FD9AB63D-29D2-3D50-9999-DB79C69F5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272A299-D746-5EBC-00A1-86EEE4E03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4118DF8D-59CB-775E-8A96-9F3FD406B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i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21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677340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= O verdadeiro tema da Liturgia do Advento era a expectativa da celebração do nascimento de Jesus Cristo.</a:t>
            </a:r>
          </a:p>
          <a:p>
            <a:r>
              <a:rPr lang="pt-BR"/>
              <a:t>= Mas entrou também toda uma atenção à vinda de Cristo no final dos tempos. </a:t>
            </a:r>
          </a:p>
          <a:p>
            <a:r>
              <a:rPr lang="pt-BR"/>
              <a:t>= Daí a atitude penitencial como preparação necessária para o juízo final, próprio do Advento.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23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1579513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98DD562-D91C-3EF9-84F9-75B913FAE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16448F0-972D-75C4-6AD6-63B80151A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7FBC8454-D8B7-D68C-B853-D33560D21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38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2D52-E038-59B4-BF8E-E88DB6849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4118F46-2D5C-F1AD-386A-D8102F93C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9237C08-ECAF-264C-D4BC-18017603E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B5F8053-AC35-50AE-45F1-5FA0D8072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17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26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744975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98DD562-D91C-3EF9-84F9-75B913FAE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16448F0-972D-75C4-6AD6-63B80151A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7FBC8454-D8B7-D68C-B853-D33560D21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7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F9BC-970F-3A40-D360-BF1790360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65F92D6-6E89-0A64-5ECF-C2206EA7D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FE07078-F432-3238-098B-B00F4D81A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AE274DB-ECF6-D6B5-ECD3-18D23A745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7A47-A7BC-9196-150E-3F8AAFE35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1A5C53B-360C-2201-F91D-B534B48AD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BA91FFF-6D5B-2555-E2B0-04B077E14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2A0D239F-DD82-0589-65FE-35EF79822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b="0" dirty="0">
                <a:latin typeface="Arial" panose="020B0604020202020204" pitchFamily="34" charset="0"/>
              </a:rPr>
              <a:t>Cada domingo do Advento, por se constituir numa intensa preparação para a chegada do Cristo, seja no fim dos tempos, seja no seu Natal, apresenta um tema próprio, que se conecta às grandes figuras deste tempo. </a:t>
            </a:r>
          </a:p>
        </p:txBody>
      </p:sp>
    </p:spTree>
    <p:extLst>
      <p:ext uri="{BB962C8B-B14F-4D97-AF65-F5344CB8AC3E}">
        <p14:creationId xmlns:p14="http://schemas.microsoft.com/office/powerpoint/2010/main" val="353033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= Nos inícios da Igreja, a Páscoa era o centro vital único da pregação, do culto e da existência cristã. Afinal, o culto da Igreja nasceu da Páscoa e para celebrar a Páscoa.</a:t>
            </a:r>
          </a:p>
          <a:p>
            <a:r>
              <a:rPr lang="pt-BR" dirty="0"/>
              <a:t>= A primeira celebração do Ano Litúrgico foi, assim, o Domingo, que era Páscoa semanal, única festa cristã. </a:t>
            </a:r>
          </a:p>
          <a:p>
            <a:r>
              <a:rPr lang="pt-BR" dirty="0"/>
              <a:t>= A seguir, e possivelmente por influência da comunidade cristã de origem judaica, já acostumada com a comemoração anual da Páscoa, emergiu a cada ano um ‘grande Domingo’ como dia de celebração pascal. Desta forma, embora cada Domingo fosse Páscoa, havia ainda uma grande comemoração da Páscoa que se repetia anualmente. </a:t>
            </a:r>
          </a:p>
          <a:p>
            <a:r>
              <a:rPr lang="pt-BR" dirty="0"/>
              <a:t>= E assim se prossegue até o IIIº século cristão.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5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913770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673C5-4270-D469-5895-7593528D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8779C97-8E9C-368C-D031-671C6413D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0356F48-A95D-8AC1-C4E4-1B1F15FED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1CBB7C7-AD47-1982-ADCA-E04967E52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a. 1º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1386919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5FD4-AFE8-D616-1DD9-47E1B5EED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FA7BBFE5-F20F-CB24-2D62-26E1C718C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7CDA766-F873-2EF9-8D19-417E1FBAE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6B9BC19-B721-6AD6-F0FD-C0C7CA90C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b. 2º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3131604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AB4F0-6E3D-E963-6356-C7E9951E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3DB7231-C739-82BD-FF34-72C8502EA0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4DC26B6-B05B-5575-4233-62C22CA676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13E6BC1-6523-BEF4-145F-6A4C44CB3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c. 3º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658555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4BCF-4C28-3190-6A5F-5701C434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C3D772E4-600C-DF5E-5339-871D8DFC1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D48A516A-F057-640B-F92E-4D97D8707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0DFC832-0CFF-0482-26D2-158A68127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d. 4º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2081941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5BE8D-BEB3-13F1-332D-8075AFB9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9EDD19F-E1EA-9C6B-5A97-D1322539D8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62B73B7-00CD-757C-0031-DFFCFA60E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07675F3-9451-7966-7B71-C2969F074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28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99BC5-A96E-6CD7-8ED3-58ABA66C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79C6872-1A53-EDAD-23D2-96AA9C010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70EA699-3732-68D8-0470-85A101BC0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02BB43A-12E4-7B9F-BD1F-E22DE5573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a. 1º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2310024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CE8A2-C7FF-A4AB-8440-554426DB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F9964F9-D0BE-ABA0-5A0B-1DDCBB922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D5D8990-2399-DD28-414F-4D6631C54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9E6FBB3-8860-0F3B-F46D-6ABE8435A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a. 1º Domingo do Advento: </a:t>
            </a:r>
          </a:p>
        </p:txBody>
      </p:sp>
    </p:spTree>
    <p:extLst>
      <p:ext uri="{BB962C8B-B14F-4D97-AF65-F5344CB8AC3E}">
        <p14:creationId xmlns:p14="http://schemas.microsoft.com/office/powerpoint/2010/main" val="476832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86B6-DC18-7D0C-ED66-807A4AF0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A21F176-20A2-FB87-788B-1B1D8E481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3E1040D-470C-1491-BE70-C5B051492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C073928-A588-FEC5-22C9-18B257A8A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17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06F87-23A6-CE51-4DD8-C1BA17502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8939CAE-1B17-F2CA-4200-263E5F57C9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1C427348-2AC5-884A-B30D-69F5F34B2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225CCC5-1AD4-744E-5594-30FE53FBF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ISAÍAS</a:t>
            </a:r>
          </a:p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82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BC67-E104-9F94-E3CC-472310E0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6E137F6A-82C3-C67A-B661-702EB8FCF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6278D1E7-EA20-AC98-EB79-F66901D86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7B07A66-24EA-4D7B-A41C-EB88005BC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JOÃO BATISTA</a:t>
            </a:r>
          </a:p>
          <a:p>
            <a:endParaRPr lang="pt-BR" altLang="pt-BR" dirty="0">
              <a:latin typeface="Arial" panose="020B0604020202020204" pitchFamily="34" charset="0"/>
            </a:endParaRPr>
          </a:p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0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9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3012255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9318-A0AB-7EEB-9836-8BBB5951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F05F2C1-E674-C13E-07C2-74CC772B4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DDE820F-987F-3E80-25CD-82E2BCE48D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252CAFCC-3F18-7B9E-AEA6-714321AEB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VIRGEM MARIA</a:t>
            </a:r>
          </a:p>
          <a:p>
            <a:endParaRPr lang="pt-BR" altLang="pt-BR" dirty="0">
              <a:latin typeface="Arial" panose="020B0604020202020204" pitchFamily="34" charset="0"/>
            </a:endParaRPr>
          </a:p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82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C97AD-50A6-351F-5D82-CA1D3F29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AF0081E-6C2E-BFF3-2615-EAE079AE9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AD628D-A314-46AB-84A5-DC250D92130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976337C-F10D-C3F9-8B84-4FBA2B657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739352C-5751-7BEF-74A0-B1D7E6178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SÃO JOSÉ </a:t>
            </a:r>
          </a:p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57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447515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D4DB2-0BB8-6AD4-072A-EE3EB888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370316B-0304-AFF8-3152-B1F544BC38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916AD94-1FC5-7E34-F682-0ED1F57D7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BC8BB54-F864-9E2C-FC00-F6EB8F4D5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46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863E9-8FC3-6914-016D-509AB0FF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DB4BEA4-09F8-2E8F-9D5C-C69F3D5F7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2A184DA-B5E2-DE93-D42A-349E51DEFA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0235975-BC83-3B03-3183-F132D642A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59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4AE77-18AE-3BF5-765C-C6E26A88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C4ED0EE-7DCD-2371-8EC8-D863B10591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189D3-419D-418D-B0E6-329256096A42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0020D27C-9395-62F6-0A37-3B3ED50931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A5D60C7-C19D-D906-8CC2-FBBB703A0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3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70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181584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10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171841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11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72669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13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266218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14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5666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2FBBA-1307-46F6-81C7-E7D7DCA14939}" type="slidenum">
              <a:rPr lang="it-IT" altLang="pt-BR" smtClean="0"/>
              <a:pPr>
                <a:defRPr/>
              </a:pPr>
              <a:t>15</a:t>
            </a:fld>
            <a:endParaRPr lang="it-IT" altLang="pt-BR"/>
          </a:p>
        </p:txBody>
      </p:sp>
    </p:spTree>
    <p:extLst>
      <p:ext uri="{BB962C8B-B14F-4D97-AF65-F5344CB8AC3E}">
        <p14:creationId xmlns:p14="http://schemas.microsoft.com/office/powerpoint/2010/main" val="111078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D187A0A-63DC-6FF0-DBEF-FF8406D76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66F2EB-6E71-4AF7-940D-969620E76BFF}" type="slidenum">
              <a:rPr lang="it-IT" altLang="pt-BR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it-IT" altLang="pt-BR"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F1FBF5F-A075-15A4-C85D-CF6EF4CB0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F3EBF58-A290-04AD-F34E-0DEA29DB0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9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662941-53D2-72F7-9746-BCCB94C69A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405398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8AEA7D-3A24-4784-08B1-C37CCF3DB59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9563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4E6F61-94C3-2E3D-14AC-236CBDC29D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424918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3E93CA-B500-424A-CDCF-E50524BD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B4737-979B-43A1-95AD-7CAA556744D1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DC611C-1F5A-859C-F0BE-BFCF3E7C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0569A6-6115-37F1-B31B-0C040C80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2354-3ABF-47DF-A97A-2961EE08D2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32206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2E894C-628F-C3C1-DA6C-F3D656F2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CD7E-9A66-4BD7-BB0C-72863609F16C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47E12-6286-DBFF-23A0-A074C536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96E3DB-D030-5258-45EA-7600B3DF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82F2-E7ED-48C1-8887-D79508D13B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790139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1C371C-779E-07CC-8B6C-4BE579B9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72026-5B11-4A69-AEA4-78697D9DBA06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7D7AB4-5D56-A221-8906-62BC3E79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94841C-D4B8-8119-2B01-46F5EEA9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7760-4203-445C-AC8E-3D4C882884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659639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8F49B1-B669-130A-C50A-E8DF3BAA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2977-426C-4B7F-B546-44D0E08A3A89}" type="datetimeFigureOut">
              <a:rPr lang="en-US"/>
              <a:pPr>
                <a:defRPr/>
              </a:pPr>
              <a:t>11/7/2025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748F2D-52E7-961C-A8F8-370EE493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CD6922-B5E8-ADCB-287E-EAD78D2F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436DF-E388-4442-98DF-95882AB72E1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9618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4CC3AD6B-293F-2196-1343-A2363C9C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293AB-E141-4E50-A494-4ECE483E3A01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3F2003A-CB92-FDCF-7ABA-364D59CE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8AC21CE-6204-0E59-DDA1-3174AEB9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07DE-859C-41F5-98DE-97896A74B8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86333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E3502CF-E117-DEF6-5E02-1585C5B7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E2D1-DB81-4342-880D-2121A97DD241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AD26245-2964-9E67-B590-AC0AAD85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5F3AB39B-6959-2446-0E14-36FD409F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69A0-7596-434E-A2B5-9D2641C40E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414511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4A9AC719-5076-B455-68FF-20CC7240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EF8CF-8ACE-426B-894C-94D079470675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139B4F20-BD10-6471-DFAF-17AF4502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83D00F7B-7F24-2F21-7A33-DC13F8D8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7DA0-CBC3-4CEA-B7A6-01CDEF8F32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1080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8221111-C774-1D6E-40F0-BD064D52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0E417-0B5E-4227-8B80-EB01FFAADA2E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DBFAD17-F3A8-0E6C-3467-7BBCE29C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1E11566-C36B-7465-E31E-CD7D7733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A606-6393-48E8-BD2D-BFCC0F781D6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7287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956F42-5AF1-935F-4941-71B0B13A0F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3035360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8626F-8625-7699-3700-6E15985A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7086-47D3-45D5-8819-06F600D4C9D6}" type="datetimeFigureOut">
              <a:rPr lang="en-US"/>
              <a:pPr>
                <a:defRPr/>
              </a:pPr>
              <a:t>11/7/2025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CFF99A-0F58-62C0-31A0-7F741FD2D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F1301A-1583-B4D2-ABEA-352C1EBE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DD6A7-2CD7-46AA-A526-8301D514890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0972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144DCB-9CE5-7744-8F9A-2B37CF2D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4543E-959C-4C27-9D6B-68AB5B0A3138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80E7BF-4085-7D9E-BB2F-94FF07A9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9AB8D3-5E0C-B676-5058-209E0267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4EA0-BD35-48D2-99A2-5637962DAA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162554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3AEA00-8DCD-7963-FDE0-C0F8866D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C38E-6422-44AF-83DE-D28D8B423A6E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AC2998-1A06-1541-5608-2BAC2E4A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897DCC-1FE6-8DBA-A4DB-FBDEA4C6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2A3C-0E4C-4DC9-8393-D572189312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734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C8E78A-931A-6A6B-14B3-377A430C0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349764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A43D9F-8B70-B00C-4522-A87D781AB3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357992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1E7A3F9-AE3C-367A-F27E-E88842F1D4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13871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208BF2-7F94-4064-965D-D02769099CB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44192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BC45BA3-EB41-06D0-0FF1-894491E161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1500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AA6A7-3501-217B-3ACE-2F108857DE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331410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pt-BR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D59424-AB59-9AC8-3705-05B9B22C7B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</p:spTree>
    <p:extLst>
      <p:ext uri="{BB962C8B-B14F-4D97-AF65-F5344CB8AC3E}">
        <p14:creationId xmlns:p14="http://schemas.microsoft.com/office/powerpoint/2010/main" val="22827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D22DA5B3-2845-C8DE-A3BB-1AF122ED52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Clique para editar o estilo do título mestre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2ABCF52-820D-E5BF-8317-4A620D519E7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Clique para editar os estilos do texto mestre</a:t>
            </a:r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9E302C7F-A39B-5227-D025-6FF241FE02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56550" y="6524625"/>
            <a:ext cx="1187450" cy="333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De Melo </a:t>
            </a:r>
            <a:r>
              <a:rPr lang="it-IT" err="1"/>
              <a:t>J.R.</a:t>
            </a:r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>
            <a:extLst>
              <a:ext uri="{FF2B5EF4-FFF2-40B4-BE49-F238E27FC236}">
                <a16:creationId xmlns:a16="http://schemas.microsoft.com/office/drawing/2014/main" id="{902DBF21-0096-71CE-0F62-3A634B991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>
            <a:extLst>
              <a:ext uri="{FF2B5EF4-FFF2-40B4-BE49-F238E27FC236}">
                <a16:creationId xmlns:a16="http://schemas.microsoft.com/office/drawing/2014/main" id="{1D769A91-AB23-8331-2FE5-3FCDC82B2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5859E3-ACE3-C5E7-2970-A1F6CF202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663E78-887A-49BE-8F62-497797D4AD91}" type="datetimeFigureOut">
              <a:rPr lang="pt-BR"/>
              <a:pPr>
                <a:defRPr/>
              </a:pPr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10E698-2469-FB14-1625-474F56E14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De Melo J.R.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6CB47-F913-3E6A-BA9D-35585D933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77A9CE-6002-457F-B5C5-1199DD0764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83" r:id="rId4"/>
    <p:sldLayoutId id="2147484466" r:id="rId5"/>
    <p:sldLayoutId id="2147484467" r:id="rId6"/>
    <p:sldLayoutId id="2147484468" r:id="rId7"/>
    <p:sldLayoutId id="2147484469" r:id="rId8"/>
    <p:sldLayoutId id="2147484484" r:id="rId9"/>
    <p:sldLayoutId id="2147484470" r:id="rId10"/>
    <p:sldLayoutId id="2147484471" r:id="rId11"/>
  </p:sldLayoutIdLst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F01F9A-4F05-2E14-C5A0-F66B605E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535909"/>
            <a:ext cx="8856984" cy="49894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0AA28AC-348B-BA53-7BBE-DCF4A1D78AAD}"/>
              </a:ext>
            </a:extLst>
          </p:cNvPr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FF5050"/>
                </a:solidFill>
              </a:rPr>
              <a:t>O Tempo do Advento</a:t>
            </a:r>
          </a:p>
        </p:txBody>
      </p:sp>
    </p:spTree>
    <p:extLst>
      <p:ext uri="{BB962C8B-B14F-4D97-AF65-F5344CB8AC3E}">
        <p14:creationId xmlns:p14="http://schemas.microsoft.com/office/powerpoint/2010/main" val="339145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57942BD-2360-7220-21C9-F9F74220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245507"/>
            <a:ext cx="5904656" cy="43669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A4AFB5C-A1BF-5ED0-169E-A32028C70D7F}"/>
              </a:ext>
            </a:extLst>
          </p:cNvPr>
          <p:cNvSpPr txBox="1"/>
          <p:nvPr/>
        </p:nvSpPr>
        <p:spPr>
          <a:xfrm>
            <a:off x="395536" y="5733256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rgbClr val="002060"/>
                </a:solidFill>
              </a:rPr>
              <a:t>Depois se formou a Semana Santa e um período de preparação à Páscoa, (inspirado nos 40 dias bíblicos) chamado de Quaresma.</a:t>
            </a:r>
          </a:p>
        </p:txBody>
      </p:sp>
    </p:spTree>
    <p:extLst>
      <p:ext uri="{BB962C8B-B14F-4D97-AF65-F5344CB8AC3E}">
        <p14:creationId xmlns:p14="http://schemas.microsoft.com/office/powerpoint/2010/main" val="42738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A271E6-C461-3983-2F80-79D25453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88641"/>
            <a:ext cx="4464496" cy="56886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33AA7D9-C426-AEF7-EDE6-4C13418B895F}"/>
              </a:ext>
            </a:extLst>
          </p:cNvPr>
          <p:cNvSpPr txBox="1"/>
          <p:nvPr/>
        </p:nvSpPr>
        <p:spPr>
          <a:xfrm>
            <a:off x="467544" y="602128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O ciclo natalício nasceu no séc. IV, para afastar fiéis de celebrações idolátricas. E para criar um paralelismo com Quaresma, surge o tempo de Advento.  </a:t>
            </a:r>
          </a:p>
        </p:txBody>
      </p:sp>
    </p:spTree>
    <p:extLst>
      <p:ext uri="{BB962C8B-B14F-4D97-AF65-F5344CB8AC3E}">
        <p14:creationId xmlns:p14="http://schemas.microsoft.com/office/powerpoint/2010/main" val="250510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57B9BC7-4438-0397-447F-D78354FC2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6525"/>
            <a:ext cx="8831547" cy="6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5DDBF28-EE03-7856-A6AC-B52FE960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4" y="2429633"/>
            <a:ext cx="4258346" cy="33899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E04F3F-D38B-AA01-7A59-369BCE718BE6}"/>
              </a:ext>
            </a:extLst>
          </p:cNvPr>
          <p:cNvSpPr txBox="1"/>
          <p:nvPr/>
        </p:nvSpPr>
        <p:spPr>
          <a:xfrm>
            <a:off x="223314" y="620688"/>
            <a:ext cx="8719273" cy="76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FF5050"/>
                </a:solidFill>
                <a:cs typeface="Arial" panose="020B0604020202020204" pitchFamily="34" charset="0"/>
              </a:rPr>
              <a:t>C</a:t>
            </a:r>
            <a:r>
              <a:rPr lang="pt-BR" sz="3200" b="1" dirty="0">
                <a:solidFill>
                  <a:srgbClr val="FF5050"/>
                </a:solidFill>
                <a:cs typeface="Arial" panose="020B0604020202020204" pitchFamily="34" charset="0"/>
              </a:rPr>
              <a:t>ulto dos </a:t>
            </a:r>
            <a:r>
              <a:rPr lang="pt-BR" sz="4400" b="1" dirty="0">
                <a:solidFill>
                  <a:srgbClr val="FF5050"/>
                </a:solidFill>
                <a:cs typeface="Arial" panose="020B0604020202020204" pitchFamily="34" charset="0"/>
              </a:rPr>
              <a:t>M</a:t>
            </a:r>
            <a:r>
              <a:rPr lang="pt-BR" sz="3200" b="1" dirty="0">
                <a:solidFill>
                  <a:srgbClr val="FF5050"/>
                </a:solidFill>
                <a:cs typeface="Arial" panose="020B0604020202020204" pitchFamily="34" charset="0"/>
              </a:rPr>
              <a:t>ártires e da </a:t>
            </a:r>
            <a:r>
              <a:rPr lang="pt-BR" sz="4400" b="1" dirty="0">
                <a:solidFill>
                  <a:srgbClr val="FF5050"/>
                </a:solidFill>
                <a:cs typeface="Arial" panose="020B0604020202020204" pitchFamily="34" charset="0"/>
              </a:rPr>
              <a:t>M</a:t>
            </a:r>
            <a:r>
              <a:rPr lang="pt-BR" sz="3200" b="1" dirty="0">
                <a:solidFill>
                  <a:srgbClr val="FF5050"/>
                </a:solidFill>
                <a:cs typeface="Arial" panose="020B0604020202020204" pitchFamily="34" charset="0"/>
              </a:rPr>
              <a:t>ãe de </a:t>
            </a:r>
            <a:r>
              <a:rPr lang="pt-BR" sz="4400" b="1" dirty="0">
                <a:solidFill>
                  <a:srgbClr val="FF5050"/>
                </a:solidFill>
                <a:cs typeface="Arial" panose="020B0604020202020204" pitchFamily="34" charset="0"/>
              </a:rPr>
              <a:t>D</a:t>
            </a:r>
            <a:r>
              <a:rPr lang="pt-BR" sz="3200" b="1" dirty="0">
                <a:solidFill>
                  <a:srgbClr val="FF5050"/>
                </a:solidFill>
                <a:cs typeface="Arial" panose="020B0604020202020204" pitchFamily="34" charset="0"/>
              </a:rPr>
              <a:t>eus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192619-8B8C-EFD0-A0EE-0FD50507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01" y="2411194"/>
            <a:ext cx="4348686" cy="338992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223015A-217E-0E64-EA18-5CD98AC14E7D}"/>
              </a:ext>
            </a:extLst>
          </p:cNvPr>
          <p:cNvSpPr txBox="1"/>
          <p:nvPr/>
        </p:nvSpPr>
        <p:spPr>
          <a:xfrm>
            <a:off x="223314" y="5949280"/>
            <a:ext cx="871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</a:rPr>
              <a:t>O culto dos mártires e, a seguir, da Virgem Maria (Éfeso 431) e, bem mais tarde, dos santos não mártires completam as celebrações do Ano Litúrgico</a:t>
            </a:r>
          </a:p>
        </p:txBody>
      </p:sp>
    </p:spTree>
    <p:extLst>
      <p:ext uri="{BB962C8B-B14F-4D97-AF65-F5344CB8AC3E}">
        <p14:creationId xmlns:p14="http://schemas.microsoft.com/office/powerpoint/2010/main" val="298199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0F8000D-96F8-6973-8DF4-88452FF31D4E}"/>
              </a:ext>
            </a:extLst>
          </p:cNvPr>
          <p:cNvSpPr txBox="1"/>
          <p:nvPr/>
        </p:nvSpPr>
        <p:spPr>
          <a:xfrm>
            <a:off x="395536" y="476672"/>
            <a:ext cx="85689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009900"/>
                </a:solidFill>
              </a:rPr>
              <a:t>A solenidade da Epifania do Senhor (do grego Epifania ou Teofania = manifestação de Deus), é a primitiva festa do nascimento de Cristo celebrada no Oriente. </a:t>
            </a:r>
          </a:p>
          <a:p>
            <a:endParaRPr lang="pt-BR" sz="2000" b="1" dirty="0">
              <a:solidFill>
                <a:srgbClr val="009900"/>
              </a:solidFill>
            </a:endParaRPr>
          </a:p>
          <a:p>
            <a:r>
              <a:rPr lang="pt-BR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009900"/>
                </a:solidFill>
              </a:rPr>
              <a:t>E do Oriente nos vem esta festa.</a:t>
            </a:r>
          </a:p>
          <a:p>
            <a:endParaRPr lang="pt-BR" sz="2000" b="1" dirty="0">
              <a:solidFill>
                <a:srgbClr val="009900"/>
              </a:solidFill>
            </a:endParaRPr>
          </a:p>
          <a:p>
            <a:r>
              <a:rPr lang="pt-BR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009900"/>
                </a:solidFill>
              </a:rPr>
              <a:t>Elementos nos levam a supor que a escolha de 6 de janeiro para a Epifania deveu-se a uma festa pagã realizada no Oriente neste dia, a exemplo do que aconteceu com a festa romana do nascimento de Jesus.</a:t>
            </a:r>
          </a:p>
        </p:txBody>
      </p:sp>
    </p:spTree>
    <p:extLst>
      <p:ext uri="{BB962C8B-B14F-4D97-AF65-F5344CB8AC3E}">
        <p14:creationId xmlns:p14="http://schemas.microsoft.com/office/powerpoint/2010/main" val="2227762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182949-8C5F-1763-458D-93673FA9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74" y="692696"/>
            <a:ext cx="5968852" cy="547260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B77589-E4BD-DA40-B642-4F26784D4495}"/>
              </a:ext>
            </a:extLst>
          </p:cNvPr>
          <p:cNvSpPr txBox="1"/>
          <p:nvPr/>
        </p:nvSpPr>
        <p:spPr>
          <a:xfrm>
            <a:off x="0" y="616530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As demais partes do Ano Lit. são integradas pelas 33 ou 34 semanas do T. Comum</a:t>
            </a:r>
          </a:p>
        </p:txBody>
      </p:sp>
    </p:spTree>
    <p:extLst>
      <p:ext uri="{BB962C8B-B14F-4D97-AF65-F5344CB8AC3E}">
        <p14:creationId xmlns:p14="http://schemas.microsoft.com/office/powerpoint/2010/main" val="3057727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70BE0057-0E45-4285-F20C-4C2AC24141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19400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6000" b="1" dirty="0">
                <a:solidFill>
                  <a:srgbClr val="0070C0"/>
                </a:solidFill>
                <a:latin typeface="Arial Rounded MT Bold" pitchFamily="34" charset="0"/>
              </a:rPr>
              <a:t>2.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53DA5F85-0901-F076-B5AC-8509F79144B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it-IT" altLang="pt-BR" sz="40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9600" dirty="0">
                <a:solidFill>
                  <a:srgbClr val="FFFF00"/>
                </a:solidFill>
              </a:rPr>
              <a:t>A importância do Advento</a:t>
            </a:r>
          </a:p>
        </p:txBody>
      </p:sp>
    </p:spTree>
    <p:extLst>
      <p:ext uri="{BB962C8B-B14F-4D97-AF65-F5344CB8AC3E}">
        <p14:creationId xmlns:p14="http://schemas.microsoft.com/office/powerpoint/2010/main" val="1171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F39141F-D1DE-90E8-19BC-555A7FB55800}"/>
              </a:ext>
            </a:extLst>
          </p:cNvPr>
          <p:cNvSpPr txBox="1"/>
          <p:nvPr/>
        </p:nvSpPr>
        <p:spPr>
          <a:xfrm>
            <a:off x="323528" y="548680"/>
            <a:ext cx="8568952" cy="576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600"/>
              </a:lnSpc>
            </a:pPr>
            <a:r>
              <a:rPr lang="pt-BR" sz="4800" b="1" dirty="0">
                <a:solidFill>
                  <a:srgbClr val="FF0000"/>
                </a:solidFill>
              </a:rPr>
              <a:t>Temos como certo que, em 336, em Roma, já se celebrava a festa do nascimento de Jesus no dia 25 de dezembro </a:t>
            </a:r>
          </a:p>
          <a:p>
            <a:pPr algn="ctr">
              <a:lnSpc>
                <a:spcPts val="7600"/>
              </a:lnSpc>
            </a:pPr>
            <a:r>
              <a:rPr lang="pt-BR" sz="2400" b="1" dirty="0">
                <a:solidFill>
                  <a:srgbClr val="FF0000"/>
                </a:solidFill>
              </a:rPr>
              <a:t>(cf. Calendário </a:t>
            </a:r>
            <a:r>
              <a:rPr lang="pt-BR" sz="2400" b="1" dirty="0" err="1">
                <a:solidFill>
                  <a:srgbClr val="FF0000"/>
                </a:solidFill>
              </a:rPr>
              <a:t>Filocaliano</a:t>
            </a:r>
            <a:r>
              <a:rPr lang="pt-BR" sz="2400" b="1" dirty="0">
                <a:solidFill>
                  <a:srgbClr val="FF0000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93971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F25CE2-AA1C-0F5C-3CE3-DAA5ADE6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260648"/>
            <a:ext cx="8136904" cy="56886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0D0CEE1-4AE8-745E-D552-52EA34BDB234}"/>
              </a:ext>
            </a:extLst>
          </p:cNvPr>
          <p:cNvSpPr txBox="1"/>
          <p:nvPr/>
        </p:nvSpPr>
        <p:spPr>
          <a:xfrm>
            <a:off x="503548" y="6093296"/>
            <a:ext cx="81369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dirty="0">
                <a:solidFill>
                  <a:srgbClr val="002060"/>
                </a:solidFill>
              </a:rPr>
              <a:t>O Natal surge no Ocidente e, só depois, alcança o Oriente </a:t>
            </a:r>
          </a:p>
        </p:txBody>
      </p:sp>
    </p:spTree>
    <p:extLst>
      <p:ext uri="{BB962C8B-B14F-4D97-AF65-F5344CB8AC3E}">
        <p14:creationId xmlns:p14="http://schemas.microsoft.com/office/powerpoint/2010/main" val="4205619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5D40F5-E8BB-12CD-6772-3226DAF8F0F0}"/>
              </a:ext>
            </a:extLst>
          </p:cNvPr>
          <p:cNvSpPr txBox="1"/>
          <p:nvPr/>
        </p:nvSpPr>
        <p:spPr>
          <a:xfrm>
            <a:off x="467544" y="1124744"/>
            <a:ext cx="8352928" cy="4401205"/>
          </a:xfrm>
          <a:prstGeom prst="rect">
            <a:avLst/>
          </a:prstGeom>
          <a:solidFill>
            <a:srgbClr val="0070C0"/>
          </a:solidFill>
          <a:ln w="57150"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marL="361950"/>
            <a:r>
              <a:rPr lang="pt-BR" sz="4000" dirty="0">
                <a:solidFill>
                  <a:srgbClr val="FFFF00"/>
                </a:solidFill>
              </a:rPr>
              <a:t>A importância do Advento foi ter criado um tempo de preparação para a grande festa do Natal.</a:t>
            </a:r>
          </a:p>
          <a:p>
            <a:pPr marL="361950"/>
            <a:endParaRPr lang="pt-BR" sz="4000" dirty="0">
              <a:solidFill>
                <a:srgbClr val="FFFF00"/>
              </a:solidFill>
            </a:endParaRPr>
          </a:p>
          <a:p>
            <a:pPr marL="361950"/>
            <a:r>
              <a:rPr lang="pt-BR" sz="4000" dirty="0">
                <a:solidFill>
                  <a:srgbClr val="FFFF00"/>
                </a:solidFill>
              </a:rPr>
              <a:t>E ter dado a esta preparação uma organização semelhante à Quaresma da Páscoa.</a:t>
            </a:r>
          </a:p>
        </p:txBody>
      </p:sp>
    </p:spTree>
    <p:extLst>
      <p:ext uri="{BB962C8B-B14F-4D97-AF65-F5344CB8AC3E}">
        <p14:creationId xmlns:p14="http://schemas.microsoft.com/office/powerpoint/2010/main" val="3160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70BE0057-0E45-4285-F20C-4C2AC24141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19400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6000" b="1" dirty="0">
                <a:solidFill>
                  <a:srgbClr val="002060"/>
                </a:solidFill>
                <a:latin typeface="Arial Rounded MT Bold" pitchFamily="34" charset="0"/>
              </a:rPr>
              <a:t>1.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53DA5F85-0901-F076-B5AC-8509F79144B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it-IT" altLang="pt-BR" sz="80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12000" dirty="0">
                <a:solidFill>
                  <a:srgbClr val="FFFF00"/>
                </a:solidFill>
              </a:rPr>
              <a:t>I</a:t>
            </a:r>
            <a:r>
              <a:rPr lang="pt-BR" altLang="pt-BR" sz="8800" dirty="0">
                <a:solidFill>
                  <a:srgbClr val="FFFF00"/>
                </a:solidFill>
              </a:rPr>
              <a:t>ntrodução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D3903-1580-17B7-C765-6DB8A15B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F7AD02E0-4E2F-15C0-B8E8-74E97003A55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19400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6000" b="1" dirty="0">
                <a:solidFill>
                  <a:srgbClr val="0070C0"/>
                </a:solidFill>
                <a:latin typeface="Arial Rounded MT Bold" pitchFamily="34" charset="0"/>
              </a:rPr>
              <a:t>3.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59ABB5F3-251B-C070-2926-7CEF300A637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it-IT" altLang="pt-BR" sz="4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marL="0" indent="0" algn="ctr" eaLnBrk="1" hangingPunct="1">
              <a:lnSpc>
                <a:spcPts val="1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7200" dirty="0">
                <a:solidFill>
                  <a:srgbClr val="FFFF00"/>
                </a:solidFill>
              </a:rPr>
              <a:t>Origens e Significado do Advento</a:t>
            </a:r>
          </a:p>
        </p:txBody>
      </p:sp>
    </p:spTree>
    <p:extLst>
      <p:ext uri="{BB962C8B-B14F-4D97-AF65-F5344CB8AC3E}">
        <p14:creationId xmlns:p14="http://schemas.microsoft.com/office/powerpoint/2010/main" val="19609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1AF068E-9F2C-6CFA-1006-41FE57F288DE}"/>
              </a:ext>
            </a:extLst>
          </p:cNvPr>
          <p:cNvSpPr txBox="1"/>
          <p:nvPr/>
        </p:nvSpPr>
        <p:spPr>
          <a:xfrm>
            <a:off x="899592" y="548680"/>
            <a:ext cx="799288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FF0000"/>
                </a:solidFill>
                <a:sym typeface="Wingdings" panose="05000000000000000000" pitchFamily="2" charset="2"/>
              </a:rPr>
              <a:t>As primeiras notícias sobre um tempo de preparação para o Natal são da Liturgia da Espanha e da Gália e não de Roma. Só depois o Advento chega a Roma. </a:t>
            </a:r>
          </a:p>
          <a:p>
            <a:endParaRPr lang="pt-BR" sz="2000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r>
              <a:rPr lang="pt-BR" sz="2800" b="1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FF0000"/>
                </a:solidFill>
              </a:rPr>
              <a:t>As celebrações do Tempo pascal e da Quaresma, do Natal e da Epifania são comuns a todos os ritos, mas o Advento é próprio do Ocidente. </a:t>
            </a:r>
          </a:p>
          <a:p>
            <a:endParaRPr lang="pt-BR" sz="2000" dirty="0">
              <a:solidFill>
                <a:srgbClr val="FF0000"/>
              </a:solidFill>
            </a:endParaRPr>
          </a:p>
          <a:p>
            <a:r>
              <a:rPr lang="pt-BR" sz="2800" b="1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FF0000"/>
                </a:solidFill>
                <a:sym typeface="Wingdings" panose="05000000000000000000" pitchFamily="2" charset="2"/>
              </a:rPr>
              <a:t>No rito Bizantino, por ex., no domingo que precede o Natal se recorda todos os santos patriarcas justos do AT, até Maria. E o rito siríaco dedica uma semana às anunciações. 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42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85471DD-F0FB-156E-A208-935D18288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0728"/>
            <a:ext cx="6624736" cy="460639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A5FCD8A-9AA4-22DC-9872-EA0DAFEFDFCD}"/>
              </a:ext>
            </a:extLst>
          </p:cNvPr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00FF"/>
                </a:solidFill>
                <a:latin typeface="Arial Narrow" panose="020B0606020202030204" pitchFamily="34" charset="0"/>
              </a:rPr>
              <a:t>No Advento não se canta o Glória; porém, por motivo diferente da Quaresma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F682253-57F3-6061-BAE0-064A49157ABF}"/>
              </a:ext>
            </a:extLst>
          </p:cNvPr>
          <p:cNvSpPr txBox="1"/>
          <p:nvPr/>
        </p:nvSpPr>
        <p:spPr>
          <a:xfrm>
            <a:off x="0" y="5877272"/>
            <a:ext cx="91440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50" dirty="0">
                <a:solidFill>
                  <a:srgbClr val="0000FF"/>
                </a:solidFill>
                <a:latin typeface="Arial Narrow" panose="020B0606020202030204" pitchFamily="34" charset="0"/>
              </a:rPr>
              <a:t>No Advento o Glória é omitido para que ressoe no Natal como algo novo!</a:t>
            </a:r>
          </a:p>
        </p:txBody>
      </p:sp>
    </p:spTree>
    <p:extLst>
      <p:ext uri="{BB962C8B-B14F-4D97-AF65-F5344CB8AC3E}">
        <p14:creationId xmlns:p14="http://schemas.microsoft.com/office/powerpoint/2010/main" val="865322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28445B2-A6F9-88F3-40C6-9417A079D430}"/>
              </a:ext>
            </a:extLst>
          </p:cNvPr>
          <p:cNvSpPr txBox="1"/>
          <p:nvPr/>
        </p:nvSpPr>
        <p:spPr>
          <a:xfrm>
            <a:off x="683568" y="548680"/>
            <a:ext cx="81369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</a:rPr>
              <a:t>O primeiro e mais importante tema da liturgia do Advento é a expectativa da celebração do nascimento de Jesus. </a:t>
            </a:r>
          </a:p>
          <a:p>
            <a:endParaRPr lang="pt-BR" sz="3200" b="1" dirty="0">
              <a:solidFill>
                <a:srgbClr val="0000FF"/>
              </a:solidFill>
            </a:endParaRPr>
          </a:p>
          <a:p>
            <a:r>
              <a:rPr lang="pt-BR" sz="3200" b="1" dirty="0">
                <a:solidFill>
                  <a:srgbClr val="0000FF"/>
                </a:solidFill>
              </a:rPr>
              <a:t>Mas entrou também toda uma atenção à segunda vinda de Cristo no final dos tempos. </a:t>
            </a:r>
          </a:p>
          <a:p>
            <a:endParaRPr lang="pt-BR" sz="3200" b="1" dirty="0">
              <a:solidFill>
                <a:srgbClr val="0000FF"/>
              </a:solidFill>
            </a:endParaRPr>
          </a:p>
          <a:p>
            <a:r>
              <a:rPr lang="pt-BR" sz="3200" b="1" dirty="0">
                <a:solidFill>
                  <a:srgbClr val="0000FF"/>
                </a:solidFill>
              </a:rPr>
              <a:t>Daí a atitude penitencial como preparação necessária para o juízo final, próprio do Advento. </a:t>
            </a:r>
          </a:p>
        </p:txBody>
      </p:sp>
    </p:spTree>
    <p:extLst>
      <p:ext uri="{BB962C8B-B14F-4D97-AF65-F5344CB8AC3E}">
        <p14:creationId xmlns:p14="http://schemas.microsoft.com/office/powerpoint/2010/main" val="1039934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0C5C746D-EA05-B84F-6C00-EF6820CE94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a.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FE375CA1-B5D5-091C-971C-9BB543782C2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72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1343025" indent="-809625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8000" b="1" dirty="0">
                <a:solidFill>
                  <a:srgbClr val="002060"/>
                </a:solidFill>
              </a:rPr>
              <a:t>O T</a:t>
            </a:r>
            <a:r>
              <a:rPr lang="pt-BR" sz="5400" b="1" dirty="0">
                <a:solidFill>
                  <a:srgbClr val="002060"/>
                </a:solidFill>
              </a:rPr>
              <a:t>ermo</a:t>
            </a:r>
            <a:r>
              <a:rPr lang="pt-BR" sz="8000" b="1" dirty="0">
                <a:solidFill>
                  <a:srgbClr val="002060"/>
                </a:solidFill>
              </a:rPr>
              <a:t> A</a:t>
            </a:r>
            <a:r>
              <a:rPr lang="pt-BR" sz="5400" b="1" dirty="0">
                <a:solidFill>
                  <a:srgbClr val="002060"/>
                </a:solidFill>
              </a:rPr>
              <a:t>dvento</a:t>
            </a:r>
          </a:p>
          <a:p>
            <a:pPr marL="53340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002060"/>
                </a:solidFill>
              </a:rPr>
              <a:t>(De </a:t>
            </a:r>
            <a:r>
              <a:rPr lang="pt-BR" sz="3600" b="1" dirty="0" err="1">
                <a:solidFill>
                  <a:srgbClr val="002060"/>
                </a:solidFill>
              </a:rPr>
              <a:t>ad-venire</a:t>
            </a:r>
            <a:r>
              <a:rPr lang="pt-BR" sz="3600" b="1" dirty="0">
                <a:solidFill>
                  <a:srgbClr val="002060"/>
                </a:solidFill>
              </a:rPr>
              <a:t> = vir, chegar)</a:t>
            </a:r>
          </a:p>
        </p:txBody>
      </p:sp>
    </p:spTree>
    <p:extLst>
      <p:ext uri="{BB962C8B-B14F-4D97-AF65-F5344CB8AC3E}">
        <p14:creationId xmlns:p14="http://schemas.microsoft.com/office/powerpoint/2010/main" val="10709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8FFCD-3960-30A3-826B-BDA879732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4112EC05-1484-1CC7-DBD8-0D4D294FB2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b.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51FF6AAE-0D2A-3962-FD57-2D0447E13A5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88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1077913" indent="-544513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8000" b="1" dirty="0">
                <a:solidFill>
                  <a:srgbClr val="002060"/>
                </a:solidFill>
              </a:rPr>
              <a:t>D</a:t>
            </a:r>
            <a:r>
              <a:rPr lang="pt-BR" sz="5400" b="1" dirty="0">
                <a:solidFill>
                  <a:srgbClr val="002060"/>
                </a:solidFill>
              </a:rPr>
              <a:t>ivisão do</a:t>
            </a:r>
            <a:r>
              <a:rPr lang="pt-BR" sz="8000" b="1" dirty="0">
                <a:solidFill>
                  <a:srgbClr val="002060"/>
                </a:solidFill>
              </a:rPr>
              <a:t> A</a:t>
            </a:r>
            <a:r>
              <a:rPr lang="pt-BR" sz="5400" b="1" dirty="0">
                <a:solidFill>
                  <a:srgbClr val="002060"/>
                </a:solidFill>
              </a:rPr>
              <a:t>dvento</a:t>
            </a:r>
          </a:p>
        </p:txBody>
      </p:sp>
    </p:spTree>
    <p:extLst>
      <p:ext uri="{BB962C8B-B14F-4D97-AF65-F5344CB8AC3E}">
        <p14:creationId xmlns:p14="http://schemas.microsoft.com/office/powerpoint/2010/main" val="35413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ve Esquerda 4">
            <a:extLst>
              <a:ext uri="{FF2B5EF4-FFF2-40B4-BE49-F238E27FC236}">
                <a16:creationId xmlns:a16="http://schemas.microsoft.com/office/drawing/2014/main" id="{7A7B7F48-2795-0650-C4E7-D35486265591}"/>
              </a:ext>
            </a:extLst>
          </p:cNvPr>
          <p:cNvSpPr/>
          <p:nvPr/>
        </p:nvSpPr>
        <p:spPr>
          <a:xfrm>
            <a:off x="827584" y="1939327"/>
            <a:ext cx="1008112" cy="3744416"/>
          </a:xfrm>
          <a:prstGeom prst="leftBrace">
            <a:avLst>
              <a:gd name="adj1" fmla="val 36509"/>
              <a:gd name="adj2" fmla="val 50000"/>
            </a:avLst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57AA1C-0AE6-7EB9-5B63-1FC797E244A1}"/>
              </a:ext>
            </a:extLst>
          </p:cNvPr>
          <p:cNvSpPr txBox="1"/>
          <p:nvPr/>
        </p:nvSpPr>
        <p:spPr>
          <a:xfrm>
            <a:off x="1691680" y="2420888"/>
            <a:ext cx="7128792" cy="278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/>
            <a:r>
              <a:rPr lang="pt-BR" sz="3600" b="1" dirty="0">
                <a:solidFill>
                  <a:srgbClr val="FF00FF"/>
                </a:solidFill>
              </a:rPr>
              <a:t>1) </a:t>
            </a:r>
            <a:r>
              <a:rPr lang="pt-BR" sz="3600" dirty="0">
                <a:solidFill>
                  <a:srgbClr val="0000FF"/>
                </a:solidFill>
              </a:rPr>
              <a:t>Do 1º domingo ao dia 16 de dezembro </a:t>
            </a:r>
            <a:r>
              <a:rPr lang="pt-BR" sz="3600" dirty="0">
                <a:solidFill>
                  <a:srgbClr val="FF00FF"/>
                </a:solidFill>
              </a:rPr>
              <a:t>(foco na </a:t>
            </a:r>
            <a:r>
              <a:rPr lang="pt-BR" sz="3600" u="sng" dirty="0">
                <a:solidFill>
                  <a:srgbClr val="FF00FF"/>
                </a:solidFill>
              </a:rPr>
              <a:t>2ª vinda</a:t>
            </a:r>
            <a:r>
              <a:rPr lang="pt-BR" sz="3600" dirty="0">
                <a:solidFill>
                  <a:srgbClr val="FF00FF"/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pt-BR" sz="1050" dirty="0">
              <a:solidFill>
                <a:srgbClr val="0000FF"/>
              </a:solidFill>
            </a:endParaRPr>
          </a:p>
          <a:p>
            <a:pPr marL="342900" indent="-342900">
              <a:buAutoNum type="arabicParenR"/>
            </a:pPr>
            <a:endParaRPr lang="pt-BR" sz="2400" dirty="0">
              <a:solidFill>
                <a:srgbClr val="0000FF"/>
              </a:solidFill>
            </a:endParaRPr>
          </a:p>
          <a:p>
            <a:pPr marL="446088" indent="-446088"/>
            <a:r>
              <a:rPr lang="pt-BR" sz="3200" b="1" dirty="0">
                <a:solidFill>
                  <a:srgbClr val="FF00FF"/>
                </a:solidFill>
              </a:rPr>
              <a:t>2)</a:t>
            </a:r>
            <a:r>
              <a:rPr lang="pt-BR" sz="3200" dirty="0">
                <a:solidFill>
                  <a:srgbClr val="FF00FF"/>
                </a:solidFill>
              </a:rPr>
              <a:t> </a:t>
            </a:r>
            <a:r>
              <a:rPr lang="pt-BR" sz="3200" dirty="0">
                <a:solidFill>
                  <a:srgbClr val="0000FF"/>
                </a:solidFill>
              </a:rPr>
              <a:t>De 17 de dezembro até vésperas do Natal </a:t>
            </a:r>
            <a:r>
              <a:rPr lang="pt-BR" sz="3200" dirty="0">
                <a:solidFill>
                  <a:srgbClr val="FF00FF"/>
                </a:solidFill>
              </a:rPr>
              <a:t>(foco na </a:t>
            </a:r>
            <a:r>
              <a:rPr lang="pt-BR" sz="3200" u="sng" dirty="0">
                <a:solidFill>
                  <a:srgbClr val="FF00FF"/>
                </a:solidFill>
              </a:rPr>
              <a:t>1ª vinda</a:t>
            </a:r>
            <a:r>
              <a:rPr lang="pt-BR" sz="32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0FA77-7DAC-BC10-EC54-9B9F67ED3F2E}"/>
              </a:ext>
            </a:extLst>
          </p:cNvPr>
          <p:cNvSpPr txBox="1"/>
          <p:nvPr/>
        </p:nvSpPr>
        <p:spPr>
          <a:xfrm>
            <a:off x="323528" y="548680"/>
            <a:ext cx="8424936" cy="707886"/>
          </a:xfrm>
          <a:prstGeom prst="rect">
            <a:avLst/>
          </a:prstGeom>
          <a:noFill/>
          <a:ln w="28575"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</a:rPr>
              <a:t>O A</a:t>
            </a:r>
            <a:r>
              <a:rPr lang="pt-BR" sz="3200" b="1" dirty="0">
                <a:solidFill>
                  <a:srgbClr val="002060"/>
                </a:solidFill>
              </a:rPr>
              <a:t>dvento divide-se em dois momentos:</a:t>
            </a:r>
          </a:p>
        </p:txBody>
      </p:sp>
    </p:spTree>
    <p:extLst>
      <p:ext uri="{BB962C8B-B14F-4D97-AF65-F5344CB8AC3E}">
        <p14:creationId xmlns:p14="http://schemas.microsoft.com/office/powerpoint/2010/main" val="26129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0C5C746D-EA05-B84F-6C00-EF6820CE94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295456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c.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FE375CA1-B5D5-091C-971C-9BB543782C2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66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715963" indent="-530225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7200" b="1" dirty="0">
                <a:solidFill>
                  <a:srgbClr val="002060"/>
                </a:solidFill>
              </a:rPr>
              <a:t>A</a:t>
            </a:r>
            <a:r>
              <a:rPr lang="pt-BR" sz="5400" b="1" dirty="0">
                <a:solidFill>
                  <a:srgbClr val="002060"/>
                </a:solidFill>
              </a:rPr>
              <a:t>dvento: a “</a:t>
            </a:r>
            <a:r>
              <a:rPr lang="pt-BR" sz="6600" b="1" dirty="0">
                <a:solidFill>
                  <a:srgbClr val="002060"/>
                </a:solidFill>
              </a:rPr>
              <a:t>Q</a:t>
            </a:r>
            <a:r>
              <a:rPr lang="pt-BR" sz="5400" b="1" dirty="0">
                <a:solidFill>
                  <a:srgbClr val="002060"/>
                </a:solidFill>
              </a:rPr>
              <a:t>uaresma” do </a:t>
            </a:r>
            <a:r>
              <a:rPr lang="pt-BR" sz="6600" b="1" dirty="0">
                <a:solidFill>
                  <a:srgbClr val="002060"/>
                </a:solidFill>
              </a:rPr>
              <a:t>N</a:t>
            </a:r>
            <a:r>
              <a:rPr lang="pt-BR" sz="5400" b="1" dirty="0">
                <a:solidFill>
                  <a:srgbClr val="002060"/>
                </a:solidFill>
              </a:rPr>
              <a:t>atal</a:t>
            </a:r>
          </a:p>
        </p:txBody>
      </p:sp>
    </p:spTree>
    <p:extLst>
      <p:ext uri="{BB962C8B-B14F-4D97-AF65-F5344CB8AC3E}">
        <p14:creationId xmlns:p14="http://schemas.microsoft.com/office/powerpoint/2010/main" val="42244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E879A00-9B2A-899A-96C8-A804B84D6CDD}"/>
              </a:ext>
            </a:extLst>
          </p:cNvPr>
          <p:cNvSpPr txBox="1"/>
          <p:nvPr/>
        </p:nvSpPr>
        <p:spPr>
          <a:xfrm>
            <a:off x="467544" y="980728"/>
            <a:ext cx="84969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De maneira semelhante à festa da Páscoa, também o Natal ganhou um tempo de preparação, o Advento.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Isso vai aparecer em diversas regiões do Ocidente, não apenas na liturgia romana. Mas, em cada região, o tempo da preparação podia variar.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Assim é que na liturgia Ambrosiana, até hoje, o tempo do Advento dura 6 semanas. 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  <a:sym typeface="Wingdings" panose="05000000000000000000" pitchFamily="2" charset="2"/>
              </a:rPr>
              <a:t>Aí ele c</a:t>
            </a:r>
            <a:r>
              <a:rPr lang="pt-BR" sz="2800" dirty="0">
                <a:solidFill>
                  <a:srgbClr val="0000FF"/>
                </a:solidFill>
              </a:rPr>
              <a:t>omeça no domingo seguinte à festa de São Martinho (11 de novembro) e termina na véspera do Natal. </a:t>
            </a:r>
          </a:p>
        </p:txBody>
      </p:sp>
    </p:spTree>
    <p:extLst>
      <p:ext uri="{BB962C8B-B14F-4D97-AF65-F5344CB8AC3E}">
        <p14:creationId xmlns:p14="http://schemas.microsoft.com/office/powerpoint/2010/main" val="28161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05736-ACEC-FFB6-67D4-C5F9431C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A4475DF1-26C9-AC49-BE4E-C8F0F289708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295456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d.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1FC68A92-8721-DFF3-3B59-C4D0D5A2541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88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1349375" indent="-725488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7200" b="1" dirty="0">
                <a:solidFill>
                  <a:srgbClr val="002060"/>
                </a:solidFill>
              </a:rPr>
              <a:t>A</a:t>
            </a:r>
            <a:r>
              <a:rPr lang="pt-BR" sz="5400" b="1" dirty="0">
                <a:solidFill>
                  <a:srgbClr val="002060"/>
                </a:solidFill>
              </a:rPr>
              <a:t>dvento – </a:t>
            </a:r>
            <a:r>
              <a:rPr lang="pt-BR" sz="7200" b="1" dirty="0">
                <a:solidFill>
                  <a:srgbClr val="002060"/>
                </a:solidFill>
              </a:rPr>
              <a:t>E</a:t>
            </a:r>
            <a:r>
              <a:rPr lang="pt-BR" sz="5400" b="1" dirty="0">
                <a:solidFill>
                  <a:srgbClr val="002060"/>
                </a:solidFill>
              </a:rPr>
              <a:t>pifania</a:t>
            </a:r>
          </a:p>
        </p:txBody>
      </p:sp>
    </p:spTree>
    <p:extLst>
      <p:ext uri="{BB962C8B-B14F-4D97-AF65-F5344CB8AC3E}">
        <p14:creationId xmlns:p14="http://schemas.microsoft.com/office/powerpoint/2010/main" val="23554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DCB65EF-EBDC-FD95-9389-89851ED91570}"/>
              </a:ext>
            </a:extLst>
          </p:cNvPr>
          <p:cNvSpPr txBox="1"/>
          <p:nvPr/>
        </p:nvSpPr>
        <p:spPr>
          <a:xfrm>
            <a:off x="323528" y="836712"/>
            <a:ext cx="8568952" cy="5068247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pt-BR" sz="4400" dirty="0">
                <a:solidFill>
                  <a:srgbClr val="0000FF"/>
                </a:solidFill>
              </a:rPr>
              <a:t>Os judeus celebravam, no tempo, o ano festivo judaico, comemorando a Aliança firmada entre Deus e o povo. </a:t>
            </a:r>
          </a:p>
          <a:p>
            <a:pPr algn="ctr">
              <a:lnSpc>
                <a:spcPts val="5600"/>
              </a:lnSpc>
            </a:pPr>
            <a:r>
              <a:rPr lang="pt-BR" sz="4400" dirty="0">
                <a:solidFill>
                  <a:srgbClr val="0000FF"/>
                </a:solidFill>
              </a:rPr>
              <a:t>Inspirando-se nisso, o católico, ao longo do ano civil, também celebra o Ano Litúrgico.</a:t>
            </a:r>
          </a:p>
        </p:txBody>
      </p:sp>
    </p:spTree>
    <p:extLst>
      <p:ext uri="{BB962C8B-B14F-4D97-AF65-F5344CB8AC3E}">
        <p14:creationId xmlns:p14="http://schemas.microsoft.com/office/powerpoint/2010/main" val="122916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8880E21-A32A-5E5D-D62E-4100C46B227A}"/>
              </a:ext>
            </a:extLst>
          </p:cNvPr>
          <p:cNvSpPr txBox="1"/>
          <p:nvPr/>
        </p:nvSpPr>
        <p:spPr>
          <a:xfrm>
            <a:off x="539552" y="332656"/>
            <a:ext cx="820891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A solenidade da Epifania do Senhor (do grego Epifania ou Teofania = manifestação de Deus), é a primitiva festa do nascimento de Cristo no Oriente. </a:t>
            </a:r>
          </a:p>
          <a:p>
            <a:endParaRPr lang="pt-BR" dirty="0">
              <a:solidFill>
                <a:srgbClr val="0000FF"/>
              </a:solidFill>
            </a:endParaRPr>
          </a:p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De fato, é do Oriente que nos vem a Epifania.</a:t>
            </a:r>
          </a:p>
          <a:p>
            <a:r>
              <a:rPr lang="pt-BR" dirty="0">
                <a:solidFill>
                  <a:srgbClr val="0000FF"/>
                </a:solidFill>
              </a:rPr>
              <a:t> </a:t>
            </a:r>
          </a:p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Muitos elementos nos levam a supor que a escolha de 6 de janeiro para a Epifania deveu-se a uma festa pagã realizada neste dia, a exemplo do que aconteceu em Roma com o Natal.</a:t>
            </a:r>
          </a:p>
        </p:txBody>
      </p:sp>
    </p:spTree>
    <p:extLst>
      <p:ext uri="{BB962C8B-B14F-4D97-AF65-F5344CB8AC3E}">
        <p14:creationId xmlns:p14="http://schemas.microsoft.com/office/powerpoint/2010/main" val="2726087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D16E-5757-1649-F578-FA5B6707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2E328ED6-B93C-71EC-A462-697D71AABE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19400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6000" b="1" dirty="0">
                <a:solidFill>
                  <a:srgbClr val="0070C0"/>
                </a:solidFill>
                <a:latin typeface="Arial Rounded MT Bold" pitchFamily="34" charset="0"/>
              </a:rPr>
              <a:t>4.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FC4B1F94-C242-E93A-AF54-A7385B08E4D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C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it-IT" altLang="pt-BR" sz="32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9600" dirty="0">
                <a:solidFill>
                  <a:srgbClr val="FFFF00"/>
                </a:solidFill>
              </a:rPr>
              <a:t>Os Domingos  do Advento</a:t>
            </a:r>
          </a:p>
        </p:txBody>
      </p:sp>
    </p:spTree>
    <p:extLst>
      <p:ext uri="{BB962C8B-B14F-4D97-AF65-F5344CB8AC3E}">
        <p14:creationId xmlns:p14="http://schemas.microsoft.com/office/powerpoint/2010/main" val="272349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7C88C12-A827-21A6-A58A-B1D38A9DAC92}"/>
              </a:ext>
            </a:extLst>
          </p:cNvPr>
          <p:cNvSpPr txBox="1"/>
          <p:nvPr/>
        </p:nvSpPr>
        <p:spPr>
          <a:xfrm>
            <a:off x="467544" y="548680"/>
            <a:ext cx="8208912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E39"/>
                </a:solidFill>
              </a:rPr>
              <a:t>A  Liturgia da Palavra de cada Domingo do Advento apresenta: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520FF7-60C3-7C9C-8ED8-F7543CCC8E41}"/>
              </a:ext>
            </a:extLst>
          </p:cNvPr>
          <p:cNvSpPr txBox="1"/>
          <p:nvPr/>
        </p:nvSpPr>
        <p:spPr>
          <a:xfrm>
            <a:off x="827584" y="2060848"/>
            <a:ext cx="76328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Clr>
                <a:srgbClr val="FF00FF"/>
              </a:buClr>
              <a:buAutoNum type="arabicParenR"/>
            </a:pPr>
            <a:r>
              <a:rPr lang="pt-BR" sz="3200" b="1" dirty="0">
                <a:solidFill>
                  <a:srgbClr val="7030A0"/>
                </a:solidFill>
              </a:rPr>
              <a:t>Um anúncio profético tomado normalmente de Isaías</a:t>
            </a:r>
          </a:p>
          <a:p>
            <a:pPr marL="446088" indent="-446088">
              <a:buClr>
                <a:srgbClr val="FF00FF"/>
              </a:buClr>
              <a:buAutoNum type="arabicParenR"/>
            </a:pPr>
            <a:endParaRPr lang="pt-BR" sz="2400" b="1" dirty="0">
              <a:solidFill>
                <a:srgbClr val="7030A0"/>
              </a:solidFill>
            </a:endParaRPr>
          </a:p>
          <a:p>
            <a:pPr marL="446088" indent="-446088">
              <a:buClr>
                <a:srgbClr val="FF00FF"/>
              </a:buClr>
              <a:buAutoNum type="arabicParenR"/>
            </a:pPr>
            <a:r>
              <a:rPr lang="pt-BR" sz="3200" b="1" dirty="0">
                <a:solidFill>
                  <a:srgbClr val="7030A0"/>
                </a:solidFill>
              </a:rPr>
              <a:t>Um ensinamento apostólico de tipo moral tirado de São Paulo</a:t>
            </a:r>
          </a:p>
          <a:p>
            <a:pPr marL="446088" indent="-446088">
              <a:buClr>
                <a:srgbClr val="FF00FF"/>
              </a:buClr>
              <a:buAutoNum type="arabicParenR"/>
            </a:pPr>
            <a:endParaRPr lang="pt-BR" sz="2400" b="1" dirty="0">
              <a:solidFill>
                <a:srgbClr val="7030A0"/>
              </a:solidFill>
            </a:endParaRPr>
          </a:p>
          <a:p>
            <a:pPr marL="446088" indent="-446088">
              <a:buClr>
                <a:srgbClr val="FF00FF"/>
              </a:buClr>
              <a:buAutoNum type="arabicParenR"/>
            </a:pPr>
            <a:r>
              <a:rPr lang="pt-BR" sz="3200" b="1" dirty="0">
                <a:solidFill>
                  <a:srgbClr val="7030A0"/>
                </a:solidFill>
              </a:rPr>
              <a:t>Um discurso ou narração que nos vem do Evangelho</a:t>
            </a:r>
          </a:p>
        </p:txBody>
      </p:sp>
    </p:spTree>
    <p:extLst>
      <p:ext uri="{BB962C8B-B14F-4D97-AF65-F5344CB8AC3E}">
        <p14:creationId xmlns:p14="http://schemas.microsoft.com/office/powerpoint/2010/main" val="1707972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052F-264A-E392-DF1E-BF6C62C68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F525B3A3-C053-CFD5-4666-2B5C191379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a.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395AC11E-4C74-1B60-96D0-98485E43D72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44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1257300" indent="-633413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5000" b="1" dirty="0">
                <a:solidFill>
                  <a:srgbClr val="002060"/>
                </a:solidFill>
              </a:rPr>
              <a:t>1</a:t>
            </a:r>
            <a:r>
              <a:rPr lang="pt-BR" sz="5000" b="1" baseline="30000" dirty="0">
                <a:solidFill>
                  <a:srgbClr val="002060"/>
                </a:solidFill>
              </a:rPr>
              <a:t>o</a:t>
            </a:r>
            <a:r>
              <a:rPr lang="pt-BR" sz="5000" b="1" dirty="0">
                <a:solidFill>
                  <a:srgbClr val="002060"/>
                </a:solidFill>
              </a:rPr>
              <a:t> Domingo Advento: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pt-BR" sz="2400" b="1" dirty="0">
              <a:solidFill>
                <a:srgbClr val="00206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FFFF00"/>
                </a:solidFill>
              </a:rPr>
              <a:t>Orienta para a </a:t>
            </a:r>
            <a:r>
              <a:rPr lang="pt-BR" sz="3600" b="1" dirty="0" err="1">
                <a:solidFill>
                  <a:srgbClr val="FFFF00"/>
                </a:solidFill>
              </a:rPr>
              <a:t>parusia</a:t>
            </a:r>
            <a:r>
              <a:rPr lang="pt-BR" sz="3600" b="1" dirty="0">
                <a:solidFill>
                  <a:srgbClr val="FFFF00"/>
                </a:solidFill>
              </a:rPr>
              <a:t> final, indicando       a vigilância na espera de Cristo</a:t>
            </a:r>
          </a:p>
        </p:txBody>
      </p:sp>
    </p:spTree>
    <p:extLst>
      <p:ext uri="{BB962C8B-B14F-4D97-AF65-F5344CB8AC3E}">
        <p14:creationId xmlns:p14="http://schemas.microsoft.com/office/powerpoint/2010/main" val="4511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121A1-4731-C151-5AE9-0655A6F14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A8C3AAA2-FB55-AEC5-DB2D-68AE912A9C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b.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797D0F18-B463-0B22-3E67-ADE11276E52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32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539750" indent="-539750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8000" b="1" dirty="0">
                <a:solidFill>
                  <a:srgbClr val="002060"/>
                </a:solidFill>
              </a:rPr>
              <a:t>2</a:t>
            </a:r>
            <a:r>
              <a:rPr lang="pt-BR" sz="8000" b="1" baseline="30000" dirty="0">
                <a:solidFill>
                  <a:srgbClr val="002060"/>
                </a:solidFill>
              </a:rPr>
              <a:t>o</a:t>
            </a:r>
            <a:r>
              <a:rPr lang="pt-BR" sz="8000" b="1" dirty="0">
                <a:solidFill>
                  <a:srgbClr val="002060"/>
                </a:solidFill>
              </a:rPr>
              <a:t> D</a:t>
            </a:r>
            <a:r>
              <a:rPr lang="pt-BR" sz="5400" b="1" dirty="0">
                <a:solidFill>
                  <a:srgbClr val="002060"/>
                </a:solidFill>
              </a:rPr>
              <a:t>omingo</a:t>
            </a:r>
            <a:r>
              <a:rPr lang="pt-BR" sz="8000" b="1" dirty="0">
                <a:solidFill>
                  <a:srgbClr val="002060"/>
                </a:solidFill>
              </a:rPr>
              <a:t> A</a:t>
            </a:r>
            <a:r>
              <a:rPr lang="pt-BR" sz="5400" b="1" dirty="0">
                <a:solidFill>
                  <a:srgbClr val="002060"/>
                </a:solidFill>
              </a:rPr>
              <a:t>dvento:</a:t>
            </a:r>
          </a:p>
          <a:p>
            <a:pPr marL="176213" indent="187325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FFFF00"/>
                </a:solidFill>
              </a:rPr>
              <a:t>A vinda cotidiana do Salvador e o</a:t>
            </a:r>
          </a:p>
          <a:p>
            <a:pPr marL="176213" indent="187325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FFFF00"/>
                </a:solidFill>
              </a:rPr>
              <a:t>urgente convite à salvação</a:t>
            </a:r>
          </a:p>
        </p:txBody>
      </p:sp>
    </p:spTree>
    <p:extLst>
      <p:ext uri="{BB962C8B-B14F-4D97-AF65-F5344CB8AC3E}">
        <p14:creationId xmlns:p14="http://schemas.microsoft.com/office/powerpoint/2010/main" val="39423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124A6-B22B-C991-2F74-5BE820AC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2CBD9EBB-8390-8A09-DCDA-EE76C68B79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c.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76BF015D-EC1E-AE5B-3D71-7526C71E235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54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892175" indent="-625475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8000" b="1" dirty="0">
                <a:solidFill>
                  <a:srgbClr val="002060"/>
                </a:solidFill>
              </a:rPr>
              <a:t>3</a:t>
            </a:r>
            <a:r>
              <a:rPr lang="pt-BR" sz="8000" b="1" baseline="30000" dirty="0">
                <a:solidFill>
                  <a:srgbClr val="002060"/>
                </a:solidFill>
              </a:rPr>
              <a:t>o</a:t>
            </a:r>
            <a:r>
              <a:rPr lang="pt-BR" sz="8000" b="1" dirty="0">
                <a:solidFill>
                  <a:srgbClr val="002060"/>
                </a:solidFill>
              </a:rPr>
              <a:t> D</a:t>
            </a:r>
            <a:r>
              <a:rPr lang="pt-BR" sz="5400" b="1" dirty="0">
                <a:solidFill>
                  <a:srgbClr val="002060"/>
                </a:solidFill>
              </a:rPr>
              <a:t>omingo</a:t>
            </a:r>
            <a:r>
              <a:rPr lang="pt-BR" sz="8000" b="1" dirty="0">
                <a:solidFill>
                  <a:srgbClr val="002060"/>
                </a:solidFill>
              </a:rPr>
              <a:t> A</a:t>
            </a:r>
            <a:r>
              <a:rPr lang="pt-BR" sz="5400" b="1" dirty="0">
                <a:solidFill>
                  <a:srgbClr val="002060"/>
                </a:solidFill>
              </a:rPr>
              <a:t>dvento:</a:t>
            </a:r>
          </a:p>
          <a:p>
            <a:pPr marL="176213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200" b="1" dirty="0">
                <a:solidFill>
                  <a:srgbClr val="FFFF00"/>
                </a:solidFill>
              </a:rPr>
              <a:t>A esperança da vinda do Senhor e o testemunho dado a Jesus pelo Precursor</a:t>
            </a:r>
          </a:p>
        </p:txBody>
      </p:sp>
    </p:spTree>
    <p:extLst>
      <p:ext uri="{BB962C8B-B14F-4D97-AF65-F5344CB8AC3E}">
        <p14:creationId xmlns:p14="http://schemas.microsoft.com/office/powerpoint/2010/main" val="31538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8CB83-FA8F-F5EC-1825-8A49D41B5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58158B88-197D-4DDE-942F-317BFA0909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d.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B195ABF9-8457-1CDC-78C0-0FADF2E93C7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40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623888" indent="-530225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8000" b="1" dirty="0">
                <a:solidFill>
                  <a:srgbClr val="002060"/>
                </a:solidFill>
              </a:rPr>
              <a:t>4</a:t>
            </a:r>
            <a:r>
              <a:rPr lang="pt-BR" sz="8000" b="1" baseline="30000" dirty="0">
                <a:solidFill>
                  <a:srgbClr val="002060"/>
                </a:solidFill>
              </a:rPr>
              <a:t>o</a:t>
            </a:r>
            <a:r>
              <a:rPr lang="pt-BR" sz="8000" b="1" dirty="0">
                <a:solidFill>
                  <a:srgbClr val="002060"/>
                </a:solidFill>
              </a:rPr>
              <a:t> D</a:t>
            </a:r>
            <a:r>
              <a:rPr lang="pt-BR" sz="5400" b="1" dirty="0">
                <a:solidFill>
                  <a:srgbClr val="002060"/>
                </a:solidFill>
              </a:rPr>
              <a:t>omingo</a:t>
            </a:r>
            <a:r>
              <a:rPr lang="pt-BR" sz="8000" b="1" dirty="0">
                <a:solidFill>
                  <a:srgbClr val="002060"/>
                </a:solidFill>
              </a:rPr>
              <a:t> A</a:t>
            </a:r>
            <a:r>
              <a:rPr lang="pt-BR" sz="5400" b="1" dirty="0">
                <a:solidFill>
                  <a:srgbClr val="002060"/>
                </a:solidFill>
              </a:rPr>
              <a:t>dvento:</a:t>
            </a:r>
          </a:p>
          <a:p>
            <a:pPr marL="93663" indent="90488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FFFF00"/>
                </a:solidFill>
              </a:rPr>
              <a:t>Anúncio do nascimento de Jesus </a:t>
            </a:r>
          </a:p>
          <a:p>
            <a:pPr marL="93663" indent="90488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600" b="1" dirty="0">
                <a:solidFill>
                  <a:srgbClr val="FFFF00"/>
                </a:solidFill>
              </a:rPr>
              <a:t>a José e a Maria</a:t>
            </a:r>
          </a:p>
        </p:txBody>
      </p:sp>
    </p:spTree>
    <p:extLst>
      <p:ext uri="{BB962C8B-B14F-4D97-AF65-F5344CB8AC3E}">
        <p14:creationId xmlns:p14="http://schemas.microsoft.com/office/powerpoint/2010/main" val="34418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7DE2-FA82-BF7B-BE3F-DAC13BAF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7DEBA38F-8A87-CF7A-E968-A1FD457257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22848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4400" b="1" dirty="0">
                <a:solidFill>
                  <a:srgbClr val="0070C0"/>
                </a:solidFill>
                <a:latin typeface="Arial Rounded MT Bold" pitchFamily="34" charset="0"/>
              </a:rPr>
              <a:t>5.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138BA09D-57C1-64B9-E630-359B26EF648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endParaRPr lang="pt-BR" altLang="pt-BR" sz="4800" dirty="0">
              <a:solidFill>
                <a:srgbClr val="FFFF00"/>
              </a:solidFill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8000" dirty="0">
                <a:solidFill>
                  <a:srgbClr val="FFFF00"/>
                </a:solidFill>
              </a:rPr>
              <a:t>Os dias de semana do Advento</a:t>
            </a:r>
          </a:p>
        </p:txBody>
      </p:sp>
    </p:spTree>
    <p:extLst>
      <p:ext uri="{BB962C8B-B14F-4D97-AF65-F5344CB8AC3E}">
        <p14:creationId xmlns:p14="http://schemas.microsoft.com/office/powerpoint/2010/main" val="70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921EC-9891-35A3-AEC6-173CF438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D99E5758-940A-FABD-7267-5CBF00F1C1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a.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059D4EF0-0265-976F-7F92-263A189ABB2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32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631825" indent="-457200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4400" b="1" dirty="0">
                <a:solidFill>
                  <a:srgbClr val="002060"/>
                </a:solidFill>
              </a:rPr>
              <a:t>Leituras semanais do Advento: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pt-BR" sz="1400" b="1" dirty="0">
              <a:solidFill>
                <a:srgbClr val="002060"/>
              </a:solidFill>
            </a:endParaRPr>
          </a:p>
          <a:p>
            <a:pPr marL="533400" indent="0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2800" b="1" dirty="0">
                <a:solidFill>
                  <a:srgbClr val="CC0000"/>
                </a:solidFill>
                <a:sym typeface="Wingdings" panose="05000000000000000000" pitchFamily="2" charset="2"/>
              </a:rPr>
              <a:t></a:t>
            </a:r>
            <a:r>
              <a:rPr lang="pt-BR" sz="2800" b="1" dirty="0">
                <a:solidFill>
                  <a:srgbClr val="009900"/>
                </a:solidFill>
                <a:sym typeface="Wingdings" panose="05000000000000000000" pitchFamily="2" charset="2"/>
              </a:rPr>
              <a:t> </a:t>
            </a:r>
            <a:r>
              <a:rPr lang="pt-BR" sz="2800" b="1" dirty="0">
                <a:solidFill>
                  <a:srgbClr val="0000FF"/>
                </a:solidFill>
              </a:rPr>
              <a:t>Do início a 16 dez.: </a:t>
            </a:r>
            <a:r>
              <a:rPr lang="pt-BR" sz="2800" b="1" dirty="0">
                <a:solidFill>
                  <a:srgbClr val="FFFF00"/>
                </a:solidFill>
              </a:rPr>
              <a:t>As características do Reino</a:t>
            </a:r>
          </a:p>
          <a:p>
            <a:pPr marL="533400" indent="0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2800" b="1" dirty="0">
                <a:solidFill>
                  <a:srgbClr val="FFFF00"/>
                </a:solidFill>
              </a:rPr>
              <a:t>     e as condições para nele entrar.</a:t>
            </a:r>
          </a:p>
          <a:p>
            <a:pPr marL="533400" indent="0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2800" b="1" dirty="0">
                <a:solidFill>
                  <a:srgbClr val="CC0000"/>
                </a:solidFill>
                <a:sym typeface="Wingdings" panose="05000000000000000000" pitchFamily="2" charset="2"/>
              </a:rPr>
              <a:t></a:t>
            </a:r>
            <a:r>
              <a:rPr lang="pt-BR" sz="28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pt-BR" sz="2800" b="1" dirty="0">
                <a:solidFill>
                  <a:srgbClr val="0000FF"/>
                </a:solidFill>
              </a:rPr>
              <a:t>De 17 a 24 dez.: </a:t>
            </a:r>
            <a:r>
              <a:rPr lang="pt-BR" sz="2800" b="1" dirty="0">
                <a:solidFill>
                  <a:srgbClr val="FFFF00"/>
                </a:solidFill>
              </a:rPr>
              <a:t>As “anunciações” e a realização</a:t>
            </a:r>
          </a:p>
          <a:p>
            <a:pPr marL="533400" indent="0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2800" b="1" dirty="0">
                <a:solidFill>
                  <a:srgbClr val="FFFF00"/>
                </a:solidFill>
              </a:rPr>
              <a:t>     em Cristo das promessas </a:t>
            </a:r>
            <a:r>
              <a:rPr lang="pt-BR" sz="2800" b="1" dirty="0" err="1">
                <a:solidFill>
                  <a:srgbClr val="FFFF00"/>
                </a:solidFill>
              </a:rPr>
              <a:t>davídicas</a:t>
            </a:r>
            <a:r>
              <a:rPr lang="pt-BR" sz="2800" b="1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10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39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39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39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39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39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9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5427-8058-3CD6-A4AF-9FE67B4B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A3B380AD-4E07-FFC4-3AC9-36F9C898DD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b.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3183334F-E801-4511-901A-7981B869DEE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it-IT" sz="54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631825" indent="-457200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4400" b="1" dirty="0">
                <a:solidFill>
                  <a:srgbClr val="002060"/>
                </a:solidFill>
              </a:rPr>
              <a:t>Leituras semanais do Advento: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pt-BR" sz="1400" b="1" dirty="0">
              <a:solidFill>
                <a:srgbClr val="002060"/>
              </a:solidFill>
            </a:endParaRPr>
          </a:p>
          <a:p>
            <a:pPr marL="990600" indent="-457200" eaLnBrk="1" fontAlgn="auto" hangingPunct="1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è"/>
              <a:defRPr/>
            </a:pPr>
            <a:r>
              <a:rPr lang="pt-BR" sz="2800" b="1" dirty="0">
                <a:solidFill>
                  <a:srgbClr val="FFFF00"/>
                </a:solidFill>
              </a:rPr>
              <a:t>Desejam evidenciar que entre o Antigo e o </a:t>
            </a:r>
          </a:p>
          <a:p>
            <a:pPr marL="533400" indent="0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2800" b="1" dirty="0">
                <a:solidFill>
                  <a:srgbClr val="FFFF00"/>
                </a:solidFill>
              </a:rPr>
              <a:t>      Novo Testamento existe unidade e relação </a:t>
            </a:r>
          </a:p>
        </p:txBody>
      </p:sp>
    </p:spTree>
    <p:extLst>
      <p:ext uri="{BB962C8B-B14F-4D97-AF65-F5344CB8AC3E}">
        <p14:creationId xmlns:p14="http://schemas.microsoft.com/office/powerpoint/2010/main" val="39270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39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C0E8A58-7EB0-E011-85F9-76B81420DF1E}"/>
              </a:ext>
            </a:extLst>
          </p:cNvPr>
          <p:cNvSpPr txBox="1"/>
          <p:nvPr/>
        </p:nvSpPr>
        <p:spPr>
          <a:xfrm>
            <a:off x="323528" y="908720"/>
            <a:ext cx="8568952" cy="50167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solidFill>
                  <a:srgbClr val="0000FF"/>
                </a:solidFill>
              </a:rPr>
              <a:t>O Ano Litúrgico é, pois, celebração da Aliança com Deus!</a:t>
            </a:r>
          </a:p>
        </p:txBody>
      </p:sp>
    </p:spTree>
    <p:extLst>
      <p:ext uri="{BB962C8B-B14F-4D97-AF65-F5344CB8AC3E}">
        <p14:creationId xmlns:p14="http://schemas.microsoft.com/office/powerpoint/2010/main" val="2048127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CCCA-301E-233C-50C6-673D0F31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525F0519-EB21-4561-162D-16B78EE977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22848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4400" b="1" dirty="0">
                <a:solidFill>
                  <a:srgbClr val="0070C0"/>
                </a:solidFill>
                <a:latin typeface="Arial Rounded MT Bold" pitchFamily="34" charset="0"/>
              </a:rPr>
              <a:t>6.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3B208747-848B-046D-82E9-F179F5A96FC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endParaRPr lang="pt-BR" altLang="pt-BR" sz="7200" dirty="0">
              <a:solidFill>
                <a:srgbClr val="FFFF00"/>
              </a:solidFill>
            </a:endParaRPr>
          </a:p>
          <a:p>
            <a:pPr marL="0" indent="0" algn="ctr" eaLnBrk="1" hangingPunct="1">
              <a:lnSpc>
                <a:spcPct val="10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6000" dirty="0">
                <a:solidFill>
                  <a:srgbClr val="FFFF00"/>
                </a:solidFill>
              </a:rPr>
              <a:t>As grandes figuras do Advento</a:t>
            </a:r>
          </a:p>
        </p:txBody>
      </p:sp>
    </p:spTree>
    <p:extLst>
      <p:ext uri="{BB962C8B-B14F-4D97-AF65-F5344CB8AC3E}">
        <p14:creationId xmlns:p14="http://schemas.microsoft.com/office/powerpoint/2010/main" val="215509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CB44E-A905-0D3D-7849-617BB9AD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A9E4343F-7BBC-59CC-280D-D7D401D471A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a.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F8EB22B0-C877-1E95-F8A5-8B5670996E0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it-IT" sz="16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8800" b="1" dirty="0">
                <a:solidFill>
                  <a:srgbClr val="FFFF00"/>
                </a:solidFill>
              </a:rPr>
              <a:t>Isaías</a:t>
            </a:r>
          </a:p>
          <a:p>
            <a:pPr marL="0" indent="0" algn="ctr" eaLnBrk="1" fontAlgn="auto" hangingPunct="1">
              <a:lnSpc>
                <a:spcPts val="45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200" b="1" dirty="0">
                <a:solidFill>
                  <a:srgbClr val="002060"/>
                </a:solidFill>
              </a:rPr>
              <a:t>Assim como confortou o Povo de Israel nos momentos difíceis da sua história, também enche de esperança o novo Povo de Deus. </a:t>
            </a:r>
          </a:p>
        </p:txBody>
      </p:sp>
    </p:spTree>
    <p:extLst>
      <p:ext uri="{BB962C8B-B14F-4D97-AF65-F5344CB8AC3E}">
        <p14:creationId xmlns:p14="http://schemas.microsoft.com/office/powerpoint/2010/main" val="42623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F1B467E-C5A9-8DFB-82A2-01C93783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95287"/>
            <a:ext cx="8784976" cy="60674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68462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1665AD9-91A3-39AE-013B-78610E9667CB}"/>
              </a:ext>
            </a:extLst>
          </p:cNvPr>
          <p:cNvSpPr txBox="1"/>
          <p:nvPr/>
        </p:nvSpPr>
        <p:spPr>
          <a:xfrm>
            <a:off x="467544" y="548680"/>
            <a:ext cx="8424936" cy="587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Isaías é o grande profeta do Advento. </a:t>
            </a:r>
          </a:p>
          <a:p>
            <a:endParaRPr lang="pt-BR" sz="1050" dirty="0">
              <a:solidFill>
                <a:srgbClr val="0000FF"/>
              </a:solidFill>
            </a:endParaRP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Anuncia muitos séculos antes da era cristã as ameaças que pesam sobre o seu povo. </a:t>
            </a:r>
          </a:p>
          <a:p>
            <a:endParaRPr lang="pt-BR" sz="1050" dirty="0">
              <a:solidFill>
                <a:srgbClr val="0000FF"/>
              </a:solidFill>
            </a:endParaRP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Profeta da santidade de Deus, denuncia com força toda infidelidade e injustiça. </a:t>
            </a:r>
          </a:p>
          <a:p>
            <a:endParaRPr lang="pt-BR" sz="1050" dirty="0">
              <a:solidFill>
                <a:srgbClr val="0000FF"/>
              </a:solidFill>
            </a:endParaRP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Profeta da fidelidade do Senhor, anuncia que um “resto” subsistirá e que um dia chegará o Messias, para salvar e reinar na justiça e na paz.</a:t>
            </a:r>
          </a:p>
        </p:txBody>
      </p:sp>
    </p:spTree>
    <p:extLst>
      <p:ext uri="{BB962C8B-B14F-4D97-AF65-F5344CB8AC3E}">
        <p14:creationId xmlns:p14="http://schemas.microsoft.com/office/powerpoint/2010/main" val="207580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1F42D-89BE-D681-2C6B-9DA4DCD1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EA5734D-02E9-86CA-30DF-F8C7F138FD41}"/>
              </a:ext>
            </a:extLst>
          </p:cNvPr>
          <p:cNvSpPr txBox="1"/>
          <p:nvPr/>
        </p:nvSpPr>
        <p:spPr>
          <a:xfrm>
            <a:off x="467544" y="548680"/>
            <a:ext cx="842493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Segundo São Jerônimo, Isaías “contém todos os mistérios do Senhor, falando do Emanuel, o nascido da Virgem, o realizador de obras e sinais estupendos, o morto e sepultado, o ressurgido dos infernos e o salvador de todos os povos”.</a:t>
            </a:r>
          </a:p>
          <a:p>
            <a:endParaRPr lang="pt-BR" sz="2400" dirty="0">
              <a:solidFill>
                <a:srgbClr val="0000FF"/>
              </a:solidFill>
            </a:endParaRP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Este profeta de outros tempos ainda nos conduz, enquanto procuramos traçar uma estrada de esperança, no limiar do terceiro milênio cristão.</a:t>
            </a:r>
          </a:p>
        </p:txBody>
      </p:sp>
    </p:spTree>
    <p:extLst>
      <p:ext uri="{BB962C8B-B14F-4D97-AF65-F5344CB8AC3E}">
        <p14:creationId xmlns:p14="http://schemas.microsoft.com/office/powerpoint/2010/main" val="945160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D455-D655-95BD-9EE2-F64C30A4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3360138D-D670-2DD3-18E9-95EE6A1403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b.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B45300A9-BA11-5CE9-EC70-C3E16357413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it-IT" sz="20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5400" b="1" dirty="0">
                <a:solidFill>
                  <a:srgbClr val="FFFF00"/>
                </a:solidFill>
              </a:rPr>
              <a:t>João Batista</a:t>
            </a:r>
          </a:p>
          <a:p>
            <a:pPr marL="0" indent="0" algn="ctr" eaLnBrk="1" fontAlgn="auto" hangingPunct="1">
              <a:lnSpc>
                <a:spcPts val="45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200" b="1" dirty="0">
                <a:solidFill>
                  <a:srgbClr val="002060"/>
                </a:solidFill>
              </a:rPr>
              <a:t>Último dos profetas, encarna bem o espírito do Advento. É sinal da intervenção de Deus em favor de seus e o que prepara os caminhos do Senhor. Indica Jesus presente no meio do povo. </a:t>
            </a:r>
          </a:p>
        </p:txBody>
      </p:sp>
    </p:spTree>
    <p:extLst>
      <p:ext uri="{BB962C8B-B14F-4D97-AF65-F5344CB8AC3E}">
        <p14:creationId xmlns:p14="http://schemas.microsoft.com/office/powerpoint/2010/main" val="42234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F2954A8-99AD-1627-F7BD-26172DE57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34324"/>
            <a:ext cx="7256424" cy="543097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5995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D91AE-77D3-542B-1721-AFF6302A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477D45E-E82B-6E2C-FAA5-A5F215E80DF1}"/>
              </a:ext>
            </a:extLst>
          </p:cNvPr>
          <p:cNvSpPr txBox="1"/>
          <p:nvPr/>
        </p:nvSpPr>
        <p:spPr>
          <a:xfrm>
            <a:off x="467544" y="620688"/>
            <a:ext cx="8568952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No alvorecer dos tempos messiânicos, aparece João Batista. </a:t>
            </a: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Profeta como Isaías, ele anuncia o Messias; porém, mais feliz do que Isaías, o aponta com a mão aos seus discípulos: </a:t>
            </a:r>
          </a:p>
          <a:p>
            <a:r>
              <a:rPr lang="pt-BR" sz="3300" dirty="0">
                <a:solidFill>
                  <a:srgbClr val="0000FF"/>
                </a:solidFill>
              </a:rPr>
              <a:t>“Eis o Cordeiro de Deus” </a:t>
            </a:r>
            <a:r>
              <a:rPr lang="pt-BR" sz="2400" dirty="0">
                <a:solidFill>
                  <a:srgbClr val="0000FF"/>
                </a:solidFill>
              </a:rPr>
              <a:t>(</a:t>
            </a:r>
            <a:r>
              <a:rPr lang="pt-BR" sz="2400" dirty="0" err="1">
                <a:solidFill>
                  <a:srgbClr val="0000FF"/>
                </a:solidFill>
              </a:rPr>
              <a:t>Jo</a:t>
            </a:r>
            <a:r>
              <a:rPr lang="pt-BR" sz="2400" dirty="0">
                <a:solidFill>
                  <a:srgbClr val="0000FF"/>
                </a:solidFill>
              </a:rPr>
              <a:t> 1,36). </a:t>
            </a: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  <a:sym typeface="Wingdings" panose="05000000000000000000" pitchFamily="2" charset="2"/>
              </a:rPr>
              <a:t>Profeta do Altíssimo, João continua a ir diante do Senhor para preparar-lhe o caminho, para oferecer ao povo o conhecimento da salvação </a:t>
            </a:r>
            <a:r>
              <a:rPr lang="pt-BR" sz="2400" dirty="0">
                <a:solidFill>
                  <a:srgbClr val="0000FF"/>
                </a:solidFill>
                <a:sym typeface="Wingdings" panose="05000000000000000000" pitchFamily="2" charset="2"/>
              </a:rPr>
              <a:t>(cf. </a:t>
            </a:r>
            <a:r>
              <a:rPr lang="pt-BR" sz="2400" dirty="0" err="1">
                <a:solidFill>
                  <a:srgbClr val="0000FF"/>
                </a:solidFill>
                <a:sym typeface="Wingdings" panose="05000000000000000000" pitchFamily="2" charset="2"/>
              </a:rPr>
              <a:t>Lc</a:t>
            </a:r>
            <a:r>
              <a:rPr lang="pt-BR" sz="2400" dirty="0">
                <a:solidFill>
                  <a:srgbClr val="0000FF"/>
                </a:solidFill>
                <a:sym typeface="Wingdings" panose="05000000000000000000" pitchFamily="2" charset="2"/>
              </a:rPr>
              <a:t> 1,76-77). </a:t>
            </a:r>
            <a:endParaRPr lang="pt-B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03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9FE97-D4D0-9A65-5369-C6D8946D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2331523-0304-261C-EABA-76E3C6E4487D}"/>
              </a:ext>
            </a:extLst>
          </p:cNvPr>
          <p:cNvSpPr txBox="1"/>
          <p:nvPr/>
        </p:nvSpPr>
        <p:spPr>
          <a:xfrm>
            <a:off x="611560" y="908720"/>
            <a:ext cx="82089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Por toda a sua existência ele foi o Precursor. </a:t>
            </a: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Pelo seu nascimento testemunhou que Cristo estava para nascer; pregando, testemunhou que o Cristo estava para pregar; batizando, testemunhou que Cristo estava para batizar. </a:t>
            </a:r>
          </a:p>
          <a:p>
            <a:r>
              <a:rPr lang="pt-BR" sz="33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300" dirty="0">
                <a:solidFill>
                  <a:srgbClr val="0000FF"/>
                </a:solidFill>
              </a:rPr>
              <a:t>Sofrendo primeiro a paixão, João manifesta que o Cristo devia sofrer. </a:t>
            </a:r>
            <a:endParaRPr lang="pt-B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28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14C4-4BE0-CFCD-57A2-02C27FFA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9C999022-8132-800B-7335-25355F0475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c.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1195D0C6-381C-BECA-9DD5-9AFC96E0AB4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it-IT" sz="20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5400" b="1" dirty="0">
                <a:solidFill>
                  <a:srgbClr val="FFFF00"/>
                </a:solidFill>
              </a:rPr>
              <a:t>Virgem Maria</a:t>
            </a:r>
          </a:p>
          <a:p>
            <a:pPr marL="0" indent="0" algn="ctr" eaLnBrk="1" fontAlgn="auto" hangingPunct="1">
              <a:lnSpc>
                <a:spcPts val="37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200" b="1" dirty="0">
                <a:solidFill>
                  <a:srgbClr val="002060"/>
                </a:solidFill>
              </a:rPr>
              <a:t>Maria é a estrela do Advento. Avançou na peregrinação da fé e conservou fielmente a sua união com o Filho até a cruz. Ela é a nova Eva, a mulher recriada pela graça, cheia de graça, a mulher na qual se realiza a promessa, feita aos primeiros pais caídos no pecado. </a:t>
            </a:r>
          </a:p>
          <a:p>
            <a:pPr marL="0" indent="0" algn="ctr" eaLnBrk="1" fontAlgn="auto" hangingPunct="1">
              <a:lnSpc>
                <a:spcPts val="45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pt-BR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0510470-599F-3D88-7F3B-39202E33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76672"/>
            <a:ext cx="6336704" cy="58796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F991E7F-E62D-770E-09A4-C641E6ADB21F}"/>
              </a:ext>
            </a:extLst>
          </p:cNvPr>
          <p:cNvSpPr txBox="1"/>
          <p:nvPr/>
        </p:nvSpPr>
        <p:spPr>
          <a:xfrm>
            <a:off x="2195736" y="2636912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FF00"/>
                </a:solidFill>
              </a:rPr>
              <a:t>P</a:t>
            </a:r>
            <a:r>
              <a:rPr lang="pt-BR" sz="8000" b="1" dirty="0">
                <a:solidFill>
                  <a:srgbClr val="FFFF00"/>
                </a:solidFill>
              </a:rPr>
              <a:t>áscoa</a:t>
            </a:r>
            <a:r>
              <a:rPr lang="pt-BR" sz="60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41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1F6D834-C6CE-422A-312C-4FEFB249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548680"/>
            <a:ext cx="2952328" cy="568863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68960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0C7C-1151-21EB-E5AF-D2A32C99F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2B60DD4-D4F2-6EE9-7C45-594F4D900083}"/>
              </a:ext>
            </a:extLst>
          </p:cNvPr>
          <p:cNvSpPr txBox="1"/>
          <p:nvPr/>
        </p:nvSpPr>
        <p:spPr>
          <a:xfrm>
            <a:off x="611560" y="620688"/>
            <a:ext cx="83529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Ela é a filha de Israel e descendente de Davi, que cumprirá a palavra dos profetas: conceberá e dará à luz um filho, o Emanuel.</a:t>
            </a:r>
          </a:p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Ela é a filha de Sião, mãe de Jesus, que oferece ao mundo a salvação de nosso Deus. </a:t>
            </a:r>
          </a:p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Aos pés da cruz, ela acolhe por filho os discípulos do seu Filho, isto é, cada um de nós. </a:t>
            </a:r>
          </a:p>
        </p:txBody>
      </p:sp>
    </p:spTree>
    <p:extLst>
      <p:ext uri="{BB962C8B-B14F-4D97-AF65-F5344CB8AC3E}">
        <p14:creationId xmlns:p14="http://schemas.microsoft.com/office/powerpoint/2010/main" val="2155254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AA291-8A66-F64E-19D5-9037C73F3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616EF40-7BA6-FE26-717F-BF1A00DE134E}"/>
              </a:ext>
            </a:extLst>
          </p:cNvPr>
          <p:cNvSpPr txBox="1"/>
          <p:nvPr/>
        </p:nvSpPr>
        <p:spPr>
          <a:xfrm>
            <a:off x="683568" y="836712"/>
            <a:ext cx="82809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  <a:sym typeface="Wingdings" panose="05000000000000000000" pitchFamily="2" charset="2"/>
              </a:rPr>
              <a:t>Elevada à glória do céu, acompanha com materno amor a Igreja e a protege no caminho em direção ao Senhor.</a:t>
            </a:r>
          </a:p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  <a:sym typeface="Wingdings" panose="05000000000000000000" pitchFamily="2" charset="2"/>
              </a:rPr>
              <a:t>O Advento recorda a divina maternidade de Maria: por ela, o Filho de Deus entra no mundo, “nascido de mulher”.</a:t>
            </a:r>
          </a:p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  <a:sym typeface="Wingdings" panose="05000000000000000000" pitchFamily="2" charset="2"/>
              </a:rPr>
              <a:t>Ela, assim, une o Salvador ao gênero humano!</a:t>
            </a:r>
            <a:endParaRPr lang="pt-BR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47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AF3D2-BE39-FAA4-9FAA-8AEF445FA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8C4FBF31-2248-B2F2-5841-7BC1EA9B5C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8382000" cy="2057400"/>
          </a:xfrm>
          <a:solidFill>
            <a:srgbClr val="FF6600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531813" algn="ctr" eaLnBrk="1" fontAlgn="auto" hangingPunct="1">
              <a:spcAft>
                <a:spcPts val="0"/>
              </a:spcAft>
              <a:defRPr/>
            </a:pPr>
            <a:r>
              <a:rPr lang="it-IT" sz="12000" b="1" dirty="0">
                <a:solidFill>
                  <a:srgbClr val="00D661"/>
                </a:solidFill>
                <a:latin typeface="Arial Rounded MT Bold" pitchFamily="34" charset="0"/>
              </a:rPr>
              <a:t>d.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7EB69F1B-C81E-60CD-76A5-C879DDF8E74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FF00FF"/>
          </a:solidFill>
          <a:ln w="190500">
            <a:solidFill>
              <a:srgbClr val="007E39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it-IT" sz="2000" b="1" dirty="0">
              <a:solidFill>
                <a:srgbClr val="D60093"/>
              </a:solidFill>
              <a:latin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8000" b="1" dirty="0">
                <a:solidFill>
                  <a:srgbClr val="FFFF00"/>
                </a:solidFill>
              </a:rPr>
              <a:t>São José</a:t>
            </a:r>
          </a:p>
          <a:p>
            <a:pPr marL="0" indent="0" algn="ctr" eaLnBrk="1" fontAlgn="auto" hangingPunct="1">
              <a:lnSpc>
                <a:spcPts val="45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pt-BR" sz="3100" b="1" dirty="0">
                <a:solidFill>
                  <a:srgbClr val="002060"/>
                </a:solidFill>
              </a:rPr>
              <a:t>Esposo de Maria e Pai aditivo de Jesus, exerce as figuras de protetor e guia da Sagrada Família. No evangelho, José é o “homem justo” </a:t>
            </a:r>
            <a:r>
              <a:rPr lang="pt-BR" sz="2400" b="1" dirty="0">
                <a:solidFill>
                  <a:srgbClr val="002060"/>
                </a:solidFill>
              </a:rPr>
              <a:t>(</a:t>
            </a:r>
            <a:r>
              <a:rPr lang="pt-BR" sz="2400" b="1" dirty="0" err="1">
                <a:solidFill>
                  <a:srgbClr val="002060"/>
                </a:solidFill>
              </a:rPr>
              <a:t>Mt</a:t>
            </a:r>
            <a:r>
              <a:rPr lang="pt-BR" sz="2400" b="1" dirty="0">
                <a:solidFill>
                  <a:srgbClr val="002060"/>
                </a:solidFill>
              </a:rPr>
              <a:t> 1,19). </a:t>
            </a:r>
          </a:p>
        </p:txBody>
      </p:sp>
    </p:spTree>
    <p:extLst>
      <p:ext uri="{BB962C8B-B14F-4D97-AF65-F5344CB8AC3E}">
        <p14:creationId xmlns:p14="http://schemas.microsoft.com/office/powerpoint/2010/main" val="34668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48E9D02-81CB-6503-A07F-8CD53F92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8640"/>
            <a:ext cx="5904656" cy="64807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77672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FD69-8375-858B-BE65-4982DCD38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96E6EDB-02CF-8E2C-7B8C-B425D31A72A3}"/>
              </a:ext>
            </a:extLst>
          </p:cNvPr>
          <p:cNvSpPr txBox="1"/>
          <p:nvPr/>
        </p:nvSpPr>
        <p:spPr>
          <a:xfrm>
            <a:off x="611560" y="836712"/>
            <a:ext cx="835292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José une o Filho de Deus aos descendentes de Davi, fazendo derivar Jesus diretamente da parentela </a:t>
            </a:r>
            <a:r>
              <a:rPr lang="pt-BR" sz="3200" dirty="0" err="1">
                <a:solidFill>
                  <a:srgbClr val="0000FF"/>
                </a:solidFill>
              </a:rPr>
              <a:t>davídica</a:t>
            </a:r>
            <a:r>
              <a:rPr lang="pt-BR" sz="3200" dirty="0">
                <a:solidFill>
                  <a:srgbClr val="0000FF"/>
                </a:solidFill>
              </a:rPr>
              <a:t>.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  <a:sym typeface="Wingdings" panose="05000000000000000000" pitchFamily="2" charset="2"/>
              </a:rPr>
              <a:t>Embora se afirme a</a:t>
            </a:r>
            <a:r>
              <a:rPr lang="pt-BR" sz="3200" dirty="0">
                <a:solidFill>
                  <a:srgbClr val="0000FF"/>
                </a:solidFill>
              </a:rPr>
              <a:t> parentela de Jesus com o rei Davi, Mateus também faz notar que Jesus foi gerado soberanamente pelo poder criador do Espírito de Deus, pois o próprio Deus assim o quis. 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  <a:sym typeface="Wingdings" panose="05000000000000000000" pitchFamily="2" charset="2"/>
              </a:rPr>
              <a:t>Jesus, portanto, nasce de Deus, na força do seu Espírito. </a:t>
            </a:r>
          </a:p>
        </p:txBody>
      </p:sp>
    </p:spTree>
    <p:extLst>
      <p:ext uri="{BB962C8B-B14F-4D97-AF65-F5344CB8AC3E}">
        <p14:creationId xmlns:p14="http://schemas.microsoft.com/office/powerpoint/2010/main" val="4194894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32609F9-A6AD-8768-E731-5FB29C46045B}"/>
              </a:ext>
            </a:extLst>
          </p:cNvPr>
          <p:cNvSpPr txBox="1"/>
          <p:nvPr/>
        </p:nvSpPr>
        <p:spPr>
          <a:xfrm>
            <a:off x="611560" y="548680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00FF"/>
                </a:solidFill>
              </a:rPr>
              <a:t>Quando falamos sobre São José, nos detemos em certos aspectos, como: a fé, a fidelidade, a simplicidade, o serviço e a pureza. Mas, no evangelho, é sobretudo o conflito entre a justiça de José e a situação em que se encontra Maria, que dá o tom principal. </a:t>
            </a:r>
          </a:p>
          <a:p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00FF"/>
                </a:solidFill>
                <a:sym typeface="Wingdings" panose="05000000000000000000" pitchFamily="2" charset="2"/>
              </a:rPr>
              <a:t>Assim, antes de ter acontecido o famoso “sonho” de José, ele certamente atravessou o que podemos chamar de uma longa e profunda “noite escura” do silêncio de Deus, a “noite escura” de José.</a:t>
            </a:r>
          </a:p>
          <a:p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00FF"/>
                </a:solidFill>
                <a:sym typeface="Wingdings" panose="05000000000000000000" pitchFamily="2" charset="2"/>
              </a:rPr>
              <a:t>Enquanto assim decidia, eis que o Anjo do Senhor se manifestou em sonho dizendo: “José, filho de Davi, não temas receber Maria, tua mulher, pois o que nela foi gerado vem do Espírito Santo”. Mais uma vez é Deus quem toma a iniciativa. Ele dirige os acontecimentos, embora peça sempre a nossa colaboração.</a:t>
            </a:r>
            <a:endParaRPr lang="pt-B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95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76C1006-1229-8F97-E39F-0146F910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8784976" cy="49415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F9293F-AA56-CF23-A0B4-E5EE50603D55}"/>
              </a:ext>
            </a:extLst>
          </p:cNvPr>
          <p:cNvSpPr txBox="1"/>
          <p:nvPr/>
        </p:nvSpPr>
        <p:spPr>
          <a:xfrm>
            <a:off x="0" y="544522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5050"/>
                </a:solidFill>
              </a:rPr>
              <a:t>A noite escura de José</a:t>
            </a:r>
          </a:p>
        </p:txBody>
      </p:sp>
    </p:spTree>
    <p:extLst>
      <p:ext uri="{BB962C8B-B14F-4D97-AF65-F5344CB8AC3E}">
        <p14:creationId xmlns:p14="http://schemas.microsoft.com/office/powerpoint/2010/main" val="2843256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C6F9-05B9-5BFF-5EF1-ADF4218F9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E333968-A337-9F28-BECA-0A91225E1ED9}"/>
              </a:ext>
            </a:extLst>
          </p:cNvPr>
          <p:cNvSpPr txBox="1"/>
          <p:nvPr/>
        </p:nvSpPr>
        <p:spPr>
          <a:xfrm>
            <a:off x="539552" y="620688"/>
            <a:ext cx="842493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  <a:sym typeface="Wingdings" panose="05000000000000000000" pitchFamily="2" charset="2"/>
              </a:rPr>
              <a:t>José assim nos auxilia nas nossas “noites escuras”, </a:t>
            </a:r>
            <a:r>
              <a:rPr lang="pt-BR" sz="3200" dirty="0">
                <a:solidFill>
                  <a:srgbClr val="0000FF"/>
                </a:solidFill>
              </a:rPr>
              <a:t>nos momentos em que o sofrimento bate em nossa porta. 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Mesmo quando não temos respostas ou não vemos saída, devemos continuar confiando no Senhor, pois só ele é nosso rochedo e salvação. 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pt-BR" sz="3200" dirty="0">
                <a:solidFill>
                  <a:srgbClr val="0000FF"/>
                </a:solidFill>
              </a:rPr>
              <a:t>Se, de fato, nos abandonamos a Deus, mais cedo ou mais tarde Deus também nos revelará a sua vontade, como revelou a José, mostrando-nos o caminho a seguir.</a:t>
            </a:r>
            <a:endParaRPr lang="pt-BR" sz="3200" dirty="0">
              <a:solidFill>
                <a:srgbClr val="0000FF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256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DEF0-A764-EDF6-D25F-0894EA247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991527E2-0DC6-142E-3742-2310108596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22848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4400" b="1" dirty="0">
                <a:solidFill>
                  <a:srgbClr val="0070C0"/>
                </a:solidFill>
                <a:latin typeface="Arial Rounded MT Bold" pitchFamily="34" charset="0"/>
              </a:rPr>
              <a:t>7.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02EE42D8-72D2-847F-FA5C-6CBBA17BFAE3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endParaRPr lang="pt-BR" altLang="pt-BR" sz="4800" dirty="0">
              <a:solidFill>
                <a:srgbClr val="FFFF00"/>
              </a:solidFill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6000" dirty="0">
                <a:solidFill>
                  <a:srgbClr val="FFFF00"/>
                </a:solidFill>
              </a:rPr>
              <a:t>A “Coroa” do Advento: símbolo de luz e de esperança</a:t>
            </a:r>
          </a:p>
        </p:txBody>
      </p:sp>
    </p:spTree>
    <p:extLst>
      <p:ext uri="{BB962C8B-B14F-4D97-AF65-F5344CB8AC3E}">
        <p14:creationId xmlns:p14="http://schemas.microsoft.com/office/powerpoint/2010/main" val="13425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8D8EB1F-A579-F698-05A1-03A96B279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7" y="2564904"/>
            <a:ext cx="2890526" cy="39330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AA43FE-FAC9-9F47-6432-70C833D6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83" y="2564904"/>
            <a:ext cx="2770664" cy="39425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E2A9BC-D789-A3FB-A443-5A7737D9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08" y="2555427"/>
            <a:ext cx="2674095" cy="39425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5784C4C-2E94-A613-136E-669DB4B5CEB0}"/>
              </a:ext>
            </a:extLst>
          </p:cNvPr>
          <p:cNvSpPr txBox="1"/>
          <p:nvPr/>
        </p:nvSpPr>
        <p:spPr>
          <a:xfrm>
            <a:off x="215596" y="548680"/>
            <a:ext cx="8712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Nos inícios da Igreja, a Páscoa era o centro vital da existência cristã. </a:t>
            </a:r>
          </a:p>
          <a:p>
            <a:r>
              <a:rPr lang="pt-BR" dirty="0">
                <a:solidFill>
                  <a:srgbClr val="0000FF"/>
                </a:solidFill>
              </a:rPr>
              <a:t>A 1ª celebração do Ano Litúrgico foi o Domingo, Páscoa semanal, única festa. </a:t>
            </a:r>
          </a:p>
          <a:p>
            <a:r>
              <a:rPr lang="pt-BR" dirty="0">
                <a:solidFill>
                  <a:srgbClr val="0000FF"/>
                </a:solidFill>
              </a:rPr>
              <a:t>A seguir, emergiu a cada ano um ‘grande Domingo’ como celebração pascal. </a:t>
            </a:r>
          </a:p>
          <a:p>
            <a:r>
              <a:rPr lang="pt-BR" dirty="0">
                <a:solidFill>
                  <a:srgbClr val="0000FF"/>
                </a:solidFill>
              </a:rPr>
              <a:t>Desta forma, embora cada Domingo fosse Páscoa, havia ainda uma grande comemoração da Páscoa que se repetia anualmente. </a:t>
            </a:r>
          </a:p>
          <a:p>
            <a:r>
              <a:rPr lang="pt-BR" dirty="0">
                <a:solidFill>
                  <a:srgbClr val="0000FF"/>
                </a:solidFill>
              </a:rPr>
              <a:t>E assim se prossegue até o IIIº século cristão. </a:t>
            </a:r>
          </a:p>
        </p:txBody>
      </p:sp>
    </p:spTree>
    <p:extLst>
      <p:ext uri="{BB962C8B-B14F-4D97-AF65-F5344CB8AC3E}">
        <p14:creationId xmlns:p14="http://schemas.microsoft.com/office/powerpoint/2010/main" val="2192977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8FC84D3-093C-46BF-B41B-C196E036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2669"/>
            <a:ext cx="8820980" cy="59286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37380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FAABA47-5470-D9F8-E703-89566A16E748}"/>
              </a:ext>
            </a:extLst>
          </p:cNvPr>
          <p:cNvSpPr txBox="1"/>
          <p:nvPr/>
        </p:nvSpPr>
        <p:spPr>
          <a:xfrm>
            <a:off x="539552" y="692696"/>
            <a:ext cx="835292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A Coroa do Advento tem se tornado um dos símbolos mais populares deste período.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  <a:sym typeface="Wingdings" panose="05000000000000000000" pitchFamily="2" charset="2"/>
              </a:rPr>
              <a:t>Foi criada em 1839 por um pastor luterano da Alemanha para ajudar crianças numa casa de ajuda a prever o dia do Natal.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  <a:sym typeface="Wingdings" panose="05000000000000000000" pitchFamily="2" charset="2"/>
              </a:rPr>
              <a:t>Ele usou uma roda de carroça com 24 velas para os dias da semana e 4 velas maiores para os domingos.</a:t>
            </a:r>
            <a:endParaRPr lang="pt-BR" sz="2800" dirty="0">
              <a:solidFill>
                <a:srgbClr val="0000FF"/>
              </a:solidFill>
            </a:endParaRP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A coroa representa a eternidade de Deus e a esperança trazida por Cristo. </a:t>
            </a: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  <a:sym typeface="Wingdings" panose="05000000000000000000" pitchFamily="2" charset="2"/>
              </a:rPr>
              <a:t>Hoje reduzimos para</a:t>
            </a:r>
            <a:r>
              <a:rPr lang="pt-BR" sz="2800" dirty="0">
                <a:solidFill>
                  <a:srgbClr val="0000FF"/>
                </a:solidFill>
              </a:rPr>
              <a:t> 4 velas, acesas nos 4 domingo, com significados específicos para a espiritualidade. </a:t>
            </a:r>
          </a:p>
        </p:txBody>
      </p:sp>
    </p:spTree>
    <p:extLst>
      <p:ext uri="{BB962C8B-B14F-4D97-AF65-F5344CB8AC3E}">
        <p14:creationId xmlns:p14="http://schemas.microsoft.com/office/powerpoint/2010/main" val="3019738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758DD5F-92AC-03AE-5B70-26C218EF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7" y="1196752"/>
            <a:ext cx="8163089" cy="44896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1061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DB1DD-81C5-5894-0463-59119E19E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7AB687B-DFF7-B35D-57AC-F734A44AC2FD}"/>
              </a:ext>
            </a:extLst>
          </p:cNvPr>
          <p:cNvSpPr txBox="1"/>
          <p:nvPr/>
        </p:nvSpPr>
        <p:spPr>
          <a:xfrm>
            <a:off x="683568" y="332656"/>
            <a:ext cx="820891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FF00FF"/>
                </a:solidFill>
              </a:rPr>
              <a:t>1ª vela (roxa): </a:t>
            </a:r>
            <a:r>
              <a:rPr lang="pt-BR" sz="3200" dirty="0">
                <a:solidFill>
                  <a:srgbClr val="0000FF"/>
                </a:solidFill>
              </a:rPr>
              <a:t>Representa a esperança nas promessas de Cristo.</a:t>
            </a:r>
          </a:p>
          <a:p>
            <a:endParaRPr lang="pt-BR" dirty="0">
              <a:solidFill>
                <a:srgbClr val="0000FF"/>
              </a:solidFill>
            </a:endParaRPr>
          </a:p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FF00FF"/>
                </a:solidFill>
              </a:rPr>
              <a:t>2ª vela (vermelha): </a:t>
            </a:r>
            <a:r>
              <a:rPr lang="pt-BR" sz="3200" dirty="0">
                <a:solidFill>
                  <a:srgbClr val="0000FF"/>
                </a:solidFill>
              </a:rPr>
              <a:t>Remete à conversão e ao amor de Cristo pelos pobres e necessitados.</a:t>
            </a:r>
          </a:p>
          <a:p>
            <a:endParaRPr lang="pt-BR" dirty="0">
              <a:solidFill>
                <a:srgbClr val="0000FF"/>
              </a:solidFill>
            </a:endParaRPr>
          </a:p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007E39"/>
                </a:solidFill>
              </a:rPr>
              <a:t>3ª vela (rosa): </a:t>
            </a:r>
            <a:r>
              <a:rPr lang="pt-BR" sz="3200" dirty="0">
                <a:solidFill>
                  <a:srgbClr val="0000FF"/>
                </a:solidFill>
              </a:rPr>
              <a:t>Expressa a alegria pela proximidade do Natal, celebrada no Domingo </a:t>
            </a:r>
            <a:r>
              <a:rPr lang="pt-BR" sz="3200" dirty="0" err="1">
                <a:solidFill>
                  <a:srgbClr val="0000FF"/>
                </a:solidFill>
              </a:rPr>
              <a:t>Gaudete</a:t>
            </a:r>
            <a:r>
              <a:rPr lang="pt-BR" sz="3200" dirty="0">
                <a:solidFill>
                  <a:srgbClr val="0000FF"/>
                </a:solidFill>
              </a:rPr>
              <a:t>.</a:t>
            </a:r>
          </a:p>
          <a:p>
            <a:endParaRPr lang="pt-BR" dirty="0">
              <a:solidFill>
                <a:srgbClr val="0000FF"/>
              </a:solidFill>
            </a:endParaRPr>
          </a:p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200" b="1" dirty="0">
                <a:solidFill>
                  <a:srgbClr val="007E39"/>
                </a:solidFill>
              </a:rPr>
              <a:t>4ª vela (branca): </a:t>
            </a:r>
            <a:r>
              <a:rPr lang="pt-BR" sz="3200" dirty="0">
                <a:solidFill>
                  <a:srgbClr val="0000FF"/>
                </a:solidFill>
              </a:rPr>
              <a:t>Simboliza a paz e a pureza de Cristo, Luz do mundo.</a:t>
            </a:r>
          </a:p>
        </p:txBody>
      </p:sp>
    </p:spTree>
    <p:extLst>
      <p:ext uri="{BB962C8B-B14F-4D97-AF65-F5344CB8AC3E}">
        <p14:creationId xmlns:p14="http://schemas.microsoft.com/office/powerpoint/2010/main" val="4292522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5CC5FEC-E235-AF6F-B6AD-518C125E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1000"/>
            <a:ext cx="8784976" cy="6096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695087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3081D-3D0F-2DBA-95FC-4A2E59FD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4BBE086-6783-880B-46E3-E8DD36C69922}"/>
              </a:ext>
            </a:extLst>
          </p:cNvPr>
          <p:cNvSpPr txBox="1"/>
          <p:nvPr/>
        </p:nvSpPr>
        <p:spPr>
          <a:xfrm>
            <a:off x="683568" y="332656"/>
            <a:ext cx="820891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Além disso, as velas podem ser interpretadas teologicamente, simbolizando diferentes manifestações de Cristo: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1. </a:t>
            </a:r>
            <a:r>
              <a:rPr lang="pt-BR" sz="2800" dirty="0">
                <a:solidFill>
                  <a:srgbClr val="0000FF"/>
                </a:solidFill>
              </a:rPr>
              <a:t>Jesus histórico: Sua Encarnação.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2. </a:t>
            </a:r>
            <a:r>
              <a:rPr lang="pt-BR" sz="2800" dirty="0">
                <a:solidFill>
                  <a:srgbClr val="0000FF"/>
                </a:solidFill>
              </a:rPr>
              <a:t>Cristo nos pobres: Sua presença nos mais necessitados.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3. </a:t>
            </a:r>
            <a:r>
              <a:rPr lang="pt-BR" sz="2800" dirty="0">
                <a:solidFill>
                  <a:srgbClr val="0000FF"/>
                </a:solidFill>
              </a:rPr>
              <a:t>Cristo nos Sacramentos: Fonte de graça e comunhão.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4. </a:t>
            </a:r>
            <a:r>
              <a:rPr lang="pt-BR" sz="2800" dirty="0">
                <a:solidFill>
                  <a:srgbClr val="0000FF"/>
                </a:solidFill>
              </a:rPr>
              <a:t>Parusia: A segunda vinda de Cristo.</a:t>
            </a:r>
          </a:p>
          <a:p>
            <a:endParaRPr lang="pt-BR" sz="1600" dirty="0">
              <a:solidFill>
                <a:srgbClr val="0000FF"/>
              </a:solidFill>
            </a:endParaRPr>
          </a:p>
          <a:p>
            <a:r>
              <a:rPr lang="pt-BR" sz="28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00FF"/>
                </a:solidFill>
              </a:rPr>
              <a:t>Embora não seja um elemento litúrgico oficial, a Coroa do Advento tem valor pedagógico, ajudando os fiéis a viverem este tempo com maior profundidade espiritual.</a:t>
            </a:r>
          </a:p>
        </p:txBody>
      </p:sp>
    </p:spTree>
    <p:extLst>
      <p:ext uri="{BB962C8B-B14F-4D97-AF65-F5344CB8AC3E}">
        <p14:creationId xmlns:p14="http://schemas.microsoft.com/office/powerpoint/2010/main" val="2281717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72E65-11DC-1ADE-FBEF-3BA2705C0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85807E73-AC54-B864-26FA-8671683ADA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22848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4400" b="1" dirty="0">
                <a:solidFill>
                  <a:srgbClr val="0070C0"/>
                </a:solidFill>
                <a:latin typeface="Arial Rounded MT Bold" pitchFamily="34" charset="0"/>
              </a:rPr>
              <a:t>8.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4D187A2C-1C19-74C5-57EC-EB0C1A6CA09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endParaRPr lang="pt-BR" altLang="pt-BR" sz="6600" dirty="0">
              <a:solidFill>
                <a:srgbClr val="FFFF00"/>
              </a:solidFill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6600" dirty="0">
                <a:solidFill>
                  <a:srgbClr val="FFFF00"/>
                </a:solidFill>
              </a:rPr>
              <a:t>As Cores do Advento:</a:t>
            </a: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6600" dirty="0">
                <a:solidFill>
                  <a:srgbClr val="FFFF00"/>
                </a:solidFill>
              </a:rPr>
              <a:t>O roxo e o rosa</a:t>
            </a:r>
          </a:p>
        </p:txBody>
      </p:sp>
    </p:spTree>
    <p:extLst>
      <p:ext uri="{BB962C8B-B14F-4D97-AF65-F5344CB8AC3E}">
        <p14:creationId xmlns:p14="http://schemas.microsoft.com/office/powerpoint/2010/main" val="21602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39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3C9FDF-1191-887F-F2D6-C3BED378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40968"/>
            <a:ext cx="4546476" cy="2857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89F7B9A-7F55-3AE3-DEDE-8F167D3C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45464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C11B89D-3F2F-00C4-A8EE-4B242FCE46E5}"/>
              </a:ext>
            </a:extLst>
          </p:cNvPr>
          <p:cNvSpPr txBox="1"/>
          <p:nvPr/>
        </p:nvSpPr>
        <p:spPr>
          <a:xfrm>
            <a:off x="539552" y="764704"/>
            <a:ext cx="8496944" cy="5242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A cor predominante do Advento é o roxo, sinalizando penitência e vigilância.</a:t>
            </a:r>
          </a:p>
          <a:p>
            <a:endParaRPr lang="pt-BR" sz="2400" dirty="0">
              <a:solidFill>
                <a:srgbClr val="0000FF"/>
              </a:solidFill>
            </a:endParaRPr>
          </a:p>
          <a:p>
            <a:r>
              <a:rPr lang="pt-BR" sz="36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Já no terceiro domingo, a Igreja utiliza o rosa, no espírito de alegria e júbilo pelo Natal que se aproxima. </a:t>
            </a:r>
          </a:p>
          <a:p>
            <a:endParaRPr lang="pt-BR" sz="2400" dirty="0">
              <a:solidFill>
                <a:srgbClr val="0000FF"/>
              </a:solidFill>
            </a:endParaRPr>
          </a:p>
          <a:p>
            <a:r>
              <a:rPr lang="pt-BR" sz="3600" dirty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pt-BR" sz="3600" dirty="0">
                <a:solidFill>
                  <a:srgbClr val="0000FF"/>
                </a:solidFill>
              </a:rPr>
              <a:t>Esse contraste de cores expressa o equilíbrio entre a expectativa que se vivencia e a celebração litúrgica.</a:t>
            </a:r>
          </a:p>
        </p:txBody>
      </p:sp>
    </p:spTree>
    <p:extLst>
      <p:ext uri="{BB962C8B-B14F-4D97-AF65-F5344CB8AC3E}">
        <p14:creationId xmlns:p14="http://schemas.microsoft.com/office/powerpoint/2010/main" val="13817998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9463-AF0B-9D5A-8936-6E8A97285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7" name="Rectangle 3">
            <a:extLst>
              <a:ext uri="{FF2B5EF4-FFF2-40B4-BE49-F238E27FC236}">
                <a16:creationId xmlns:a16="http://schemas.microsoft.com/office/drawing/2014/main" id="{085F38B6-F05E-1884-A6DB-EA9F08E7A5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304800"/>
            <a:ext cx="2822848" cy="2057400"/>
          </a:xfrm>
          <a:solidFill>
            <a:srgbClr val="FFC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446088" eaLnBrk="1" fontAlgn="auto" hangingPunct="1">
              <a:spcAft>
                <a:spcPts val="0"/>
              </a:spcAft>
              <a:defRPr/>
            </a:pPr>
            <a:r>
              <a:rPr lang="it-IT" sz="14400" b="1" dirty="0">
                <a:solidFill>
                  <a:srgbClr val="0070C0"/>
                </a:solidFill>
                <a:latin typeface="Arial Rounded MT Bold" pitchFamily="34" charset="0"/>
              </a:rPr>
              <a:t>9.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2B3843A6-9128-CE23-5DAC-062EBAE9CCC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81000" y="2636838"/>
            <a:ext cx="8382000" cy="3840162"/>
          </a:xfrm>
          <a:solidFill>
            <a:srgbClr val="C00000"/>
          </a:solidFill>
          <a:ln w="190500">
            <a:solidFill>
              <a:srgbClr val="FF505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endParaRPr lang="pt-BR" altLang="pt-BR" sz="4800" dirty="0">
              <a:solidFill>
                <a:srgbClr val="FFFF00"/>
              </a:solidFill>
            </a:endParaRPr>
          </a:p>
          <a:p>
            <a:pPr marL="0" indent="0" algn="ctr" eaLnBrk="1" hangingPunct="1"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BR" altLang="pt-BR" sz="8300" dirty="0">
                <a:solidFill>
                  <a:srgbClr val="FFFF00"/>
                </a:solidFill>
              </a:rPr>
              <a:t>A espiritualidade do Advento</a:t>
            </a:r>
          </a:p>
        </p:txBody>
      </p:sp>
    </p:spTree>
    <p:extLst>
      <p:ext uri="{BB962C8B-B14F-4D97-AF65-F5344CB8AC3E}">
        <p14:creationId xmlns:p14="http://schemas.microsoft.com/office/powerpoint/2010/main" val="12906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9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39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39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107" grpId="0" animBg="1"/>
      <p:bldP spid="183910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C2459-6BBD-6021-7EFF-7697C185E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com as mãos na cintura&#10;&#10;Descrição gerada automaticamente com confiança média">
            <a:extLst>
              <a:ext uri="{FF2B5EF4-FFF2-40B4-BE49-F238E27FC236}">
                <a16:creationId xmlns:a16="http://schemas.microsoft.com/office/drawing/2014/main" id="{F27DDAD8-64B4-28A5-BDDE-2B896EC5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54593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4B8CE96-00CD-7467-1A96-68916397D94A}"/>
              </a:ext>
            </a:extLst>
          </p:cNvPr>
          <p:cNvSpPr txBox="1"/>
          <p:nvPr/>
        </p:nvSpPr>
        <p:spPr>
          <a:xfrm>
            <a:off x="0" y="33265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600" b="1" dirty="0">
                <a:solidFill>
                  <a:srgbClr val="0000FF"/>
                </a:solidFill>
              </a:rPr>
              <a:t>Assim cresceu o Ano Litúrgico </a:t>
            </a:r>
          </a:p>
        </p:txBody>
      </p:sp>
    </p:spTree>
    <p:extLst>
      <p:ext uri="{BB962C8B-B14F-4D97-AF65-F5344CB8AC3E}">
        <p14:creationId xmlns:p14="http://schemas.microsoft.com/office/powerpoint/2010/main" val="2907922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D1A96D-F3E3-9A6C-7298-5EFDE51A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De Melo J.R.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3588F0-7A8F-D69F-AC00-8926637D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88640"/>
            <a:ext cx="6408712" cy="640871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96150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35006D8-12CC-C173-A771-D13898B6082C}"/>
              </a:ext>
            </a:extLst>
          </p:cNvPr>
          <p:cNvSpPr txBox="1"/>
          <p:nvPr/>
        </p:nvSpPr>
        <p:spPr>
          <a:xfrm>
            <a:off x="611560" y="404664"/>
            <a:ext cx="8352928" cy="6053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</a:rPr>
              <a:t>Sobre o tempo de Advento assim lemos nas Normas Gerais sobre o Ano Litúrgico e o Calendário: </a:t>
            </a:r>
          </a:p>
          <a:p>
            <a:endParaRPr lang="pt-BR" sz="1400" dirty="0">
              <a:solidFill>
                <a:srgbClr val="0000FF"/>
              </a:solidFill>
            </a:endParaRPr>
          </a:p>
          <a:p>
            <a:r>
              <a:rPr lang="pt-BR" sz="2800" dirty="0">
                <a:solidFill>
                  <a:srgbClr val="C00000"/>
                </a:solidFill>
              </a:rPr>
              <a:t>«</a:t>
            </a:r>
            <a:r>
              <a:rPr lang="pt-BR" sz="2800" dirty="0">
                <a:solidFill>
                  <a:srgbClr val="0000FF"/>
                </a:solidFill>
              </a:rPr>
              <a:t>O tempo do Advento possui dupla característica: 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1) </a:t>
            </a:r>
            <a:r>
              <a:rPr lang="pt-BR" sz="2800" dirty="0">
                <a:solidFill>
                  <a:srgbClr val="0000FF"/>
                </a:solidFill>
              </a:rPr>
              <a:t>Tempo de preparação para as solenidades do Natal, em que se comemora a primeira vinda do Filho de Deus entre os homens;</a:t>
            </a:r>
          </a:p>
          <a:p>
            <a:r>
              <a:rPr lang="pt-BR" sz="2800" b="1" dirty="0">
                <a:solidFill>
                  <a:srgbClr val="C00000"/>
                </a:solidFill>
              </a:rPr>
              <a:t>2) </a:t>
            </a:r>
            <a:r>
              <a:rPr lang="pt-BR" sz="2800" dirty="0">
                <a:solidFill>
                  <a:srgbClr val="0000FF"/>
                </a:solidFill>
              </a:rPr>
              <a:t>Tempo em que, por meio desta lembrança, voltam-se os corações para a expectativa da segunda vinda do Cristo no vim dos tempos. </a:t>
            </a:r>
          </a:p>
          <a:p>
            <a:r>
              <a:rPr lang="pt-BR" sz="2800" dirty="0">
                <a:solidFill>
                  <a:srgbClr val="0000FF"/>
                </a:solidFill>
              </a:rPr>
              <a:t>Por este duplo motivo, o tempo do Advento se apresenta como um tempo de piedosa e alegre expectativa</a:t>
            </a:r>
            <a:r>
              <a:rPr lang="pt-BR" sz="2800" dirty="0">
                <a:solidFill>
                  <a:srgbClr val="C00000"/>
                </a:solidFill>
              </a:rPr>
              <a:t>»</a:t>
            </a:r>
            <a:r>
              <a:rPr lang="pt-BR" sz="2800" dirty="0">
                <a:solidFill>
                  <a:srgbClr val="0000FF"/>
                </a:solidFill>
              </a:rPr>
              <a:t> (n. 39).</a:t>
            </a:r>
          </a:p>
        </p:txBody>
      </p:sp>
    </p:spTree>
    <p:extLst>
      <p:ext uri="{BB962C8B-B14F-4D97-AF65-F5344CB8AC3E}">
        <p14:creationId xmlns:p14="http://schemas.microsoft.com/office/powerpoint/2010/main" val="204737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72860-C7AF-DF96-5CF2-3D26501C5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EE5EB070-FF0B-511C-9D4E-42EE0DFA5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425631" cy="5760640"/>
          </a:xfrm>
        </p:spPr>
        <p:txBody>
          <a:bodyPr/>
          <a:lstStyle/>
          <a:p>
            <a:pPr eaLnBrk="1" hangingPunct="1"/>
            <a: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altLang="pt-BR" sz="400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Origens do Ano Litúrgico</a:t>
            </a:r>
            <a: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encontram no </a:t>
            </a:r>
            <a:r>
              <a:rPr lang="pt-BR" altLang="pt-BR" sz="4000" b="1" u="sng" cap="small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hemisfério norte</a:t>
            </a:r>
            <a: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onde a Igreja nasceu e se firmou.</a:t>
            </a:r>
            <a:b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4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ligam-se </a:t>
            </a:r>
            <a:r>
              <a:rPr lang="pt-BR" altLang="pt-BR" sz="3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sucessão das horas, dos dias, dos meses e </a:t>
            </a:r>
            <a:r>
              <a:rPr lang="pt-BR" altLang="pt-BR" sz="4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estações do ano.</a:t>
            </a:r>
            <a:br>
              <a:rPr lang="pt-BR" altLang="pt-BR" sz="4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a ver, pois, com o ambiente agrário europeu (semeadura, produção da terra, colheitas </a:t>
            </a:r>
            <a:r>
              <a:rPr lang="pt-BR" altLang="pt-BR" sz="4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alt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</a:t>
            </a:r>
          </a:p>
        </p:txBody>
      </p:sp>
    </p:spTree>
    <p:extLst>
      <p:ext uri="{BB962C8B-B14F-4D97-AF65-F5344CB8AC3E}">
        <p14:creationId xmlns:p14="http://schemas.microsoft.com/office/powerpoint/2010/main" val="235261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012D296-467F-DF1F-26D7-FEA2352B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0649"/>
            <a:ext cx="8208912" cy="576064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471CBBA-60DE-3DD5-37FC-E5FA5B4FC9A0}"/>
              </a:ext>
            </a:extLst>
          </p:cNvPr>
          <p:cNvSpPr txBox="1"/>
          <p:nvPr/>
        </p:nvSpPr>
        <p:spPr>
          <a:xfrm>
            <a:off x="539552" y="544522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A partir do séc. IV, graças à historicização, o conteúdo de uma festa anual vai se desdobrando para revelar os vários aspectos do acontecimento salvífico de Cristo. </a:t>
            </a:r>
          </a:p>
        </p:txBody>
      </p:sp>
    </p:spTree>
    <p:extLst>
      <p:ext uri="{BB962C8B-B14F-4D97-AF65-F5344CB8AC3E}">
        <p14:creationId xmlns:p14="http://schemas.microsoft.com/office/powerpoint/2010/main" val="2131062955"/>
      </p:ext>
    </p:extLst>
  </p:cSld>
  <p:clrMapOvr>
    <a:masterClrMapping/>
  </p:clrMapOvr>
</p:sld>
</file>

<file path=ppt/theme/theme1.xml><?xml version="1.0" encoding="utf-8"?>
<a:theme xmlns:a="http://schemas.openxmlformats.org/drawingml/2006/main" name="Nuvens">
  <a:themeElements>
    <a:clrScheme name="Nuvens 3">
      <a:dk1>
        <a:srgbClr val="010199"/>
      </a:dk1>
      <a:lt1>
        <a:srgbClr val="FFFFFF"/>
      </a:lt1>
      <a:dk2>
        <a:srgbClr val="000092"/>
      </a:dk2>
      <a:lt2>
        <a:srgbClr val="CCFFFF"/>
      </a:lt2>
      <a:accent1>
        <a:srgbClr val="66CCFF"/>
      </a:accent1>
      <a:accent2>
        <a:srgbClr val="2EBDBA"/>
      </a:accent2>
      <a:accent3>
        <a:srgbClr val="AAAAC7"/>
      </a:accent3>
      <a:accent4>
        <a:srgbClr val="DADADA"/>
      </a:accent4>
      <a:accent5>
        <a:srgbClr val="B8E2FF"/>
      </a:accent5>
      <a:accent6>
        <a:srgbClr val="29ABA8"/>
      </a:accent6>
      <a:hlink>
        <a:srgbClr val="66FFFF"/>
      </a:hlink>
      <a:folHlink>
        <a:srgbClr val="CC99FF"/>
      </a:folHlink>
    </a:clrScheme>
    <a:fontScheme name="Nuv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uven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en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ven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11171</TotalTime>
  <Words>2831</Words>
  <Application>Microsoft Office PowerPoint</Application>
  <PresentationFormat>Apresentação na tela (4:3)</PresentationFormat>
  <Paragraphs>269</Paragraphs>
  <Slides>71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71</vt:i4>
      </vt:variant>
    </vt:vector>
  </HeadingPairs>
  <TitlesOfParts>
    <vt:vector size="80" baseType="lpstr">
      <vt:lpstr>Arial</vt:lpstr>
      <vt:lpstr>Arial Narrow</vt:lpstr>
      <vt:lpstr>Arial Rounded MT Bold</vt:lpstr>
      <vt:lpstr>Calibri</vt:lpstr>
      <vt:lpstr>Calibri Light</vt:lpstr>
      <vt:lpstr>Times New Roman</vt:lpstr>
      <vt:lpstr>Wingdings</vt:lpstr>
      <vt:lpstr>Nuvens</vt:lpstr>
      <vt:lpstr>Tema do Office</vt:lpstr>
      <vt:lpstr>Apresentação do PowerPoint</vt:lpstr>
      <vt:lpstr>1.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Origens do Ano Litúrgico se encontram no hemisfério norte, onde a Igreja nasceu e se firmou.  E ligam-se à sucessão das horas, dos dias, dos meses e das estações do ano.  Tem a ver, pois, com o ambiente agrário europeu (semeadura, produção da terra, colheitas etc).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</vt:lpstr>
      <vt:lpstr>Apresentação do PowerPoint</vt:lpstr>
      <vt:lpstr>Apresentação do PowerPoint</vt:lpstr>
      <vt:lpstr>Apresentação do PowerPoint</vt:lpstr>
      <vt:lpstr>3.</vt:lpstr>
      <vt:lpstr>Apresentação do PowerPoint</vt:lpstr>
      <vt:lpstr>Apresentação do PowerPoint</vt:lpstr>
      <vt:lpstr>Apresentação do PowerPoint</vt:lpstr>
      <vt:lpstr>a.</vt:lpstr>
      <vt:lpstr>b.</vt:lpstr>
      <vt:lpstr>Apresentação do PowerPoint</vt:lpstr>
      <vt:lpstr>c.</vt:lpstr>
      <vt:lpstr>Apresentação do PowerPoint</vt:lpstr>
      <vt:lpstr>d.</vt:lpstr>
      <vt:lpstr>Apresentação do PowerPoint</vt:lpstr>
      <vt:lpstr>4.</vt:lpstr>
      <vt:lpstr>Apresentação do PowerPoint</vt:lpstr>
      <vt:lpstr>a.</vt:lpstr>
      <vt:lpstr>b.</vt:lpstr>
      <vt:lpstr>c.</vt:lpstr>
      <vt:lpstr>d.</vt:lpstr>
      <vt:lpstr>5.</vt:lpstr>
      <vt:lpstr>a.</vt:lpstr>
      <vt:lpstr>b.</vt:lpstr>
      <vt:lpstr>6.</vt:lpstr>
      <vt:lpstr>a.</vt:lpstr>
      <vt:lpstr>Apresentação do PowerPoint</vt:lpstr>
      <vt:lpstr>Apresentação do PowerPoint</vt:lpstr>
      <vt:lpstr>Apresentação do PowerPoint</vt:lpstr>
      <vt:lpstr>b.</vt:lpstr>
      <vt:lpstr>Apresentação do PowerPoint</vt:lpstr>
      <vt:lpstr>Apresentação do PowerPoint</vt:lpstr>
      <vt:lpstr>Apresentação do PowerPoint</vt:lpstr>
      <vt:lpstr>c.</vt:lpstr>
      <vt:lpstr>Apresentação do PowerPoint</vt:lpstr>
      <vt:lpstr>Apresentação do PowerPoint</vt:lpstr>
      <vt:lpstr>Apresentação do PowerPoint</vt:lpstr>
      <vt:lpstr>d.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7.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8.</vt:lpstr>
      <vt:lpstr>Apresentação do PowerPoint</vt:lpstr>
      <vt:lpstr>Apresentação do PowerPoint</vt:lpstr>
      <vt:lpstr>9.</vt:lpstr>
      <vt:lpstr>Apresentação do PowerPoint</vt:lpstr>
      <vt:lpstr>Apresentação do PowerPoint</vt:lpstr>
    </vt:vector>
  </TitlesOfParts>
  <Company>SJ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L’Itinerario di Egeria e la liturgia della Città Santa di Gerusalemme intorno al IV secolo</dc:title>
  <dc:creator>Administrador</dc:creator>
  <cp:lastModifiedBy>José Raimundo Melo</cp:lastModifiedBy>
  <cp:revision>437</cp:revision>
  <cp:lastPrinted>1601-01-01T00:00:00Z</cp:lastPrinted>
  <dcterms:created xsi:type="dcterms:W3CDTF">2006-10-13T18:47:59Z</dcterms:created>
  <dcterms:modified xsi:type="dcterms:W3CDTF">2025-11-08T00:15:28Z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